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459" r:id="rId3"/>
    <p:sldId id="460" r:id="rId4"/>
    <p:sldId id="461" r:id="rId5"/>
    <p:sldId id="462" r:id="rId6"/>
    <p:sldId id="463" r:id="rId7"/>
    <p:sldId id="464" r:id="rId8"/>
    <p:sldId id="465" r:id="rId9"/>
    <p:sldId id="466" r:id="rId10"/>
    <p:sldId id="467" r:id="rId11"/>
    <p:sldId id="399" r:id="rId12"/>
    <p:sldId id="400" r:id="rId13"/>
    <p:sldId id="401" r:id="rId14"/>
    <p:sldId id="411" r:id="rId15"/>
    <p:sldId id="409" r:id="rId16"/>
    <p:sldId id="410" r:id="rId17"/>
    <p:sldId id="408" r:id="rId18"/>
    <p:sldId id="402" r:id="rId19"/>
    <p:sldId id="412" r:id="rId20"/>
    <p:sldId id="413" r:id="rId21"/>
    <p:sldId id="407" r:id="rId22"/>
    <p:sldId id="430" r:id="rId23"/>
    <p:sldId id="414" r:id="rId24"/>
    <p:sldId id="431" r:id="rId25"/>
    <p:sldId id="433" r:id="rId26"/>
    <p:sldId id="417" r:id="rId27"/>
    <p:sldId id="438" r:id="rId28"/>
    <p:sldId id="434" r:id="rId29"/>
    <p:sldId id="435" r:id="rId30"/>
    <p:sldId id="436" r:id="rId31"/>
    <p:sldId id="437" r:id="rId32"/>
    <p:sldId id="439" r:id="rId33"/>
    <p:sldId id="418" r:id="rId34"/>
    <p:sldId id="419" r:id="rId35"/>
    <p:sldId id="421" r:id="rId36"/>
    <p:sldId id="441" r:id="rId37"/>
    <p:sldId id="443" r:id="rId38"/>
    <p:sldId id="453" r:id="rId39"/>
    <p:sldId id="445" r:id="rId40"/>
    <p:sldId id="424" r:id="rId41"/>
    <p:sldId id="425" r:id="rId42"/>
    <p:sldId id="458" r:id="rId43"/>
    <p:sldId id="457" r:id="rId44"/>
    <p:sldId id="456" r:id="rId45"/>
    <p:sldId id="469" r:id="rId46"/>
    <p:sldId id="444" r:id="rId47"/>
    <p:sldId id="455" r:id="rId48"/>
    <p:sldId id="343" r:id="rId4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ínek Kamil"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CA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65331" autoAdjust="0"/>
  </p:normalViewPr>
  <p:slideViewPr>
    <p:cSldViewPr snapToGrid="0" snapToObjects="1">
      <p:cViewPr varScale="1">
        <p:scale>
          <a:sx n="57" d="100"/>
          <a:sy n="57" d="100"/>
        </p:scale>
        <p:origin x="1656" y="53"/>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8" d="100"/>
          <a:sy n="128" d="100"/>
        </p:scale>
        <p:origin x="176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436B8-45A6-486A-BE1A-531B527F7D63}" type="doc">
      <dgm:prSet loTypeId="urn:microsoft.com/office/officeart/2005/8/layout/gear1" loCatId="relationship" qsTypeId="urn:microsoft.com/office/officeart/2005/8/quickstyle/simple1" qsCatId="simple" csTypeId="urn:microsoft.com/office/officeart/2005/8/colors/accent3_4" csCatId="accent3" phldr="1"/>
      <dgm:spPr/>
    </dgm:pt>
    <dgm:pt modelId="{5822A9BB-2897-45C6-9AF1-E44AB1D17F83}">
      <dgm:prSet phldrT="[Text]"/>
      <dgm:spPr/>
      <dgm:t>
        <a:bodyPr/>
        <a:lstStyle/>
        <a:p>
          <a:r>
            <a:rPr lang="cs-CZ" dirty="0"/>
            <a:t>Původní veřejná zakázka</a:t>
          </a:r>
        </a:p>
      </dgm:t>
    </dgm:pt>
    <dgm:pt modelId="{F468AB4C-FAFC-44AA-B274-52197C537A89}" type="parTrans" cxnId="{605D5CA7-F611-4C11-A38B-BAEEB22C0A9D}">
      <dgm:prSet/>
      <dgm:spPr/>
      <dgm:t>
        <a:bodyPr/>
        <a:lstStyle/>
        <a:p>
          <a:endParaRPr lang="cs-CZ"/>
        </a:p>
      </dgm:t>
    </dgm:pt>
    <dgm:pt modelId="{E5A6808D-2B8B-408E-BE0F-688134E34131}" type="sibTrans" cxnId="{605D5CA7-F611-4C11-A38B-BAEEB22C0A9D}">
      <dgm:prSet/>
      <dgm:spPr/>
      <dgm:t>
        <a:bodyPr/>
        <a:lstStyle/>
        <a:p>
          <a:endParaRPr lang="cs-CZ"/>
        </a:p>
      </dgm:t>
    </dgm:pt>
    <dgm:pt modelId="{A2D84F5C-FF49-404B-B4A6-BFB23ED02713}">
      <dgm:prSet phldrT="[Text]"/>
      <dgm:spPr>
        <a:solidFill>
          <a:schemeClr val="bg1">
            <a:lumMod val="50000"/>
          </a:schemeClr>
        </a:solidFill>
      </dgm:spPr>
      <dgm:t>
        <a:bodyPr/>
        <a:lstStyle/>
        <a:p>
          <a:r>
            <a:rPr lang="cs-CZ" dirty="0"/>
            <a:t>Uzavřená smlouva</a:t>
          </a:r>
        </a:p>
      </dgm:t>
    </dgm:pt>
    <dgm:pt modelId="{E7A9D94D-8559-49FA-8519-AE952E4DE1C9}" type="parTrans" cxnId="{C5934390-00EC-43DE-B683-3DD84695D960}">
      <dgm:prSet/>
      <dgm:spPr/>
      <dgm:t>
        <a:bodyPr/>
        <a:lstStyle/>
        <a:p>
          <a:endParaRPr lang="cs-CZ"/>
        </a:p>
      </dgm:t>
    </dgm:pt>
    <dgm:pt modelId="{14D10042-0ACB-4B10-B343-E2426E17D9B9}" type="sibTrans" cxnId="{C5934390-00EC-43DE-B683-3DD84695D960}">
      <dgm:prSet/>
      <dgm:spPr/>
      <dgm:t>
        <a:bodyPr/>
        <a:lstStyle/>
        <a:p>
          <a:endParaRPr lang="cs-CZ"/>
        </a:p>
      </dgm:t>
    </dgm:pt>
    <dgm:pt modelId="{8A3578F3-A7F2-45AC-908F-EC44B2B250C4}">
      <dgm:prSet phldrT="[Text]"/>
      <dgm:spPr/>
      <dgm:t>
        <a:bodyPr/>
        <a:lstStyle/>
        <a:p>
          <a:r>
            <a:rPr lang="cs-CZ" dirty="0"/>
            <a:t>Budoucí možnosti</a:t>
          </a:r>
        </a:p>
      </dgm:t>
    </dgm:pt>
    <dgm:pt modelId="{3613D895-1F6D-45D4-B895-0C30F5D8172B}" type="parTrans" cxnId="{A267C865-490F-4920-AE90-15905495C14D}">
      <dgm:prSet/>
      <dgm:spPr/>
      <dgm:t>
        <a:bodyPr/>
        <a:lstStyle/>
        <a:p>
          <a:endParaRPr lang="cs-CZ"/>
        </a:p>
      </dgm:t>
    </dgm:pt>
    <dgm:pt modelId="{AB0B2FF2-2CB8-4EEF-B13F-4687F830E1F8}" type="sibTrans" cxnId="{A267C865-490F-4920-AE90-15905495C14D}">
      <dgm:prSet/>
      <dgm:spPr/>
      <dgm:t>
        <a:bodyPr/>
        <a:lstStyle/>
        <a:p>
          <a:endParaRPr lang="cs-CZ"/>
        </a:p>
      </dgm:t>
    </dgm:pt>
    <dgm:pt modelId="{BF6D8DBF-B456-4C72-8AF2-4F6D97F26A7C}" type="pres">
      <dgm:prSet presAssocID="{B15436B8-45A6-486A-BE1A-531B527F7D63}" presName="composite" presStyleCnt="0">
        <dgm:presLayoutVars>
          <dgm:chMax val="3"/>
          <dgm:animLvl val="lvl"/>
          <dgm:resizeHandles val="exact"/>
        </dgm:presLayoutVars>
      </dgm:prSet>
      <dgm:spPr/>
    </dgm:pt>
    <dgm:pt modelId="{9BBD64B9-93B8-4C78-80AF-C844BAA78ABC}" type="pres">
      <dgm:prSet presAssocID="{5822A9BB-2897-45C6-9AF1-E44AB1D17F83}" presName="gear1" presStyleLbl="node1" presStyleIdx="0" presStyleCnt="3">
        <dgm:presLayoutVars>
          <dgm:chMax val="1"/>
          <dgm:bulletEnabled val="1"/>
        </dgm:presLayoutVars>
      </dgm:prSet>
      <dgm:spPr/>
      <dgm:t>
        <a:bodyPr/>
        <a:lstStyle/>
        <a:p>
          <a:endParaRPr lang="cs-CZ"/>
        </a:p>
      </dgm:t>
    </dgm:pt>
    <dgm:pt modelId="{DD055EB9-6622-4E4B-A1A4-5300E80BA9F0}" type="pres">
      <dgm:prSet presAssocID="{5822A9BB-2897-45C6-9AF1-E44AB1D17F83}" presName="gear1srcNode" presStyleLbl="node1" presStyleIdx="0" presStyleCnt="3"/>
      <dgm:spPr/>
      <dgm:t>
        <a:bodyPr/>
        <a:lstStyle/>
        <a:p>
          <a:endParaRPr lang="cs-CZ"/>
        </a:p>
      </dgm:t>
    </dgm:pt>
    <dgm:pt modelId="{1AEF9502-CB66-4951-80B0-23D8C08D0958}" type="pres">
      <dgm:prSet presAssocID="{5822A9BB-2897-45C6-9AF1-E44AB1D17F83}" presName="gear1dstNode" presStyleLbl="node1" presStyleIdx="0" presStyleCnt="3"/>
      <dgm:spPr/>
      <dgm:t>
        <a:bodyPr/>
        <a:lstStyle/>
        <a:p>
          <a:endParaRPr lang="cs-CZ"/>
        </a:p>
      </dgm:t>
    </dgm:pt>
    <dgm:pt modelId="{52E03642-4624-4E0A-94CF-9B2F44176368}" type="pres">
      <dgm:prSet presAssocID="{A2D84F5C-FF49-404B-B4A6-BFB23ED02713}" presName="gear2" presStyleLbl="node1" presStyleIdx="1" presStyleCnt="3">
        <dgm:presLayoutVars>
          <dgm:chMax val="1"/>
          <dgm:bulletEnabled val="1"/>
        </dgm:presLayoutVars>
      </dgm:prSet>
      <dgm:spPr/>
      <dgm:t>
        <a:bodyPr/>
        <a:lstStyle/>
        <a:p>
          <a:endParaRPr lang="cs-CZ"/>
        </a:p>
      </dgm:t>
    </dgm:pt>
    <dgm:pt modelId="{AB9274DF-AEC9-4ECF-9584-F9373B9C3AE1}" type="pres">
      <dgm:prSet presAssocID="{A2D84F5C-FF49-404B-B4A6-BFB23ED02713}" presName="gear2srcNode" presStyleLbl="node1" presStyleIdx="1" presStyleCnt="3"/>
      <dgm:spPr/>
      <dgm:t>
        <a:bodyPr/>
        <a:lstStyle/>
        <a:p>
          <a:endParaRPr lang="cs-CZ"/>
        </a:p>
      </dgm:t>
    </dgm:pt>
    <dgm:pt modelId="{4596D6AD-E595-40E2-8A41-5B4EF27BBCEB}" type="pres">
      <dgm:prSet presAssocID="{A2D84F5C-FF49-404B-B4A6-BFB23ED02713}" presName="gear2dstNode" presStyleLbl="node1" presStyleIdx="1" presStyleCnt="3"/>
      <dgm:spPr/>
      <dgm:t>
        <a:bodyPr/>
        <a:lstStyle/>
        <a:p>
          <a:endParaRPr lang="cs-CZ"/>
        </a:p>
      </dgm:t>
    </dgm:pt>
    <dgm:pt modelId="{11C8B1C2-E789-46F2-B1F8-CDAA9E22E99B}" type="pres">
      <dgm:prSet presAssocID="{8A3578F3-A7F2-45AC-908F-EC44B2B250C4}" presName="gear3" presStyleLbl="node1" presStyleIdx="2" presStyleCnt="3" custLinFactNeighborX="-1199"/>
      <dgm:spPr/>
      <dgm:t>
        <a:bodyPr/>
        <a:lstStyle/>
        <a:p>
          <a:endParaRPr lang="cs-CZ"/>
        </a:p>
      </dgm:t>
    </dgm:pt>
    <dgm:pt modelId="{46136C08-E1D0-4B99-8279-E44C44BD47D9}" type="pres">
      <dgm:prSet presAssocID="{8A3578F3-A7F2-45AC-908F-EC44B2B250C4}" presName="gear3tx" presStyleLbl="node1" presStyleIdx="2" presStyleCnt="3">
        <dgm:presLayoutVars>
          <dgm:chMax val="1"/>
          <dgm:bulletEnabled val="1"/>
        </dgm:presLayoutVars>
      </dgm:prSet>
      <dgm:spPr/>
      <dgm:t>
        <a:bodyPr/>
        <a:lstStyle/>
        <a:p>
          <a:endParaRPr lang="cs-CZ"/>
        </a:p>
      </dgm:t>
    </dgm:pt>
    <dgm:pt modelId="{AEBD4C75-5232-4315-AD07-5828A6C6F180}" type="pres">
      <dgm:prSet presAssocID="{8A3578F3-A7F2-45AC-908F-EC44B2B250C4}" presName="gear3srcNode" presStyleLbl="node1" presStyleIdx="2" presStyleCnt="3"/>
      <dgm:spPr/>
      <dgm:t>
        <a:bodyPr/>
        <a:lstStyle/>
        <a:p>
          <a:endParaRPr lang="cs-CZ"/>
        </a:p>
      </dgm:t>
    </dgm:pt>
    <dgm:pt modelId="{082EA6AF-6C93-41FB-9721-8557894C59F7}" type="pres">
      <dgm:prSet presAssocID="{8A3578F3-A7F2-45AC-908F-EC44B2B250C4}" presName="gear3dstNode" presStyleLbl="node1" presStyleIdx="2" presStyleCnt="3"/>
      <dgm:spPr/>
      <dgm:t>
        <a:bodyPr/>
        <a:lstStyle/>
        <a:p>
          <a:endParaRPr lang="cs-CZ"/>
        </a:p>
      </dgm:t>
    </dgm:pt>
    <dgm:pt modelId="{AAA9BD7D-12D5-47DD-BD0D-0F2D4EFB7E5A}" type="pres">
      <dgm:prSet presAssocID="{E5A6808D-2B8B-408E-BE0F-688134E34131}" presName="connector1" presStyleLbl="sibTrans2D1" presStyleIdx="0" presStyleCnt="3"/>
      <dgm:spPr/>
      <dgm:t>
        <a:bodyPr/>
        <a:lstStyle/>
        <a:p>
          <a:endParaRPr lang="cs-CZ"/>
        </a:p>
      </dgm:t>
    </dgm:pt>
    <dgm:pt modelId="{FB82B6A0-0029-4920-A5F1-5F12FE9AF993}" type="pres">
      <dgm:prSet presAssocID="{14D10042-0ACB-4B10-B343-E2426E17D9B9}" presName="connector2" presStyleLbl="sibTrans2D1" presStyleIdx="1" presStyleCnt="3"/>
      <dgm:spPr/>
      <dgm:t>
        <a:bodyPr/>
        <a:lstStyle/>
        <a:p>
          <a:endParaRPr lang="cs-CZ"/>
        </a:p>
      </dgm:t>
    </dgm:pt>
    <dgm:pt modelId="{5C74E0A8-62F9-4D9C-82EC-FD141AF08A5E}" type="pres">
      <dgm:prSet presAssocID="{AB0B2FF2-2CB8-4EEF-B13F-4687F830E1F8}" presName="connector3" presStyleLbl="sibTrans2D1" presStyleIdx="2" presStyleCnt="3"/>
      <dgm:spPr/>
      <dgm:t>
        <a:bodyPr/>
        <a:lstStyle/>
        <a:p>
          <a:endParaRPr lang="cs-CZ"/>
        </a:p>
      </dgm:t>
    </dgm:pt>
  </dgm:ptLst>
  <dgm:cxnLst>
    <dgm:cxn modelId="{0FA5C0BC-0ADF-42AA-9222-E173A78DF703}" type="presOf" srcId="{AB0B2FF2-2CB8-4EEF-B13F-4687F830E1F8}" destId="{5C74E0A8-62F9-4D9C-82EC-FD141AF08A5E}" srcOrd="0" destOrd="0" presId="urn:microsoft.com/office/officeart/2005/8/layout/gear1"/>
    <dgm:cxn modelId="{FF3651B5-092C-4CF8-9001-8C0D9D7373FC}" type="presOf" srcId="{B15436B8-45A6-486A-BE1A-531B527F7D63}" destId="{BF6D8DBF-B456-4C72-8AF2-4F6D97F26A7C}" srcOrd="0" destOrd="0" presId="urn:microsoft.com/office/officeart/2005/8/layout/gear1"/>
    <dgm:cxn modelId="{604EB481-6CC7-4C3D-8720-79A55762480C}" type="presOf" srcId="{A2D84F5C-FF49-404B-B4A6-BFB23ED02713}" destId="{4596D6AD-E595-40E2-8A41-5B4EF27BBCEB}" srcOrd="2" destOrd="0" presId="urn:microsoft.com/office/officeart/2005/8/layout/gear1"/>
    <dgm:cxn modelId="{C5934390-00EC-43DE-B683-3DD84695D960}" srcId="{B15436B8-45A6-486A-BE1A-531B527F7D63}" destId="{A2D84F5C-FF49-404B-B4A6-BFB23ED02713}" srcOrd="1" destOrd="0" parTransId="{E7A9D94D-8559-49FA-8519-AE952E4DE1C9}" sibTransId="{14D10042-0ACB-4B10-B343-E2426E17D9B9}"/>
    <dgm:cxn modelId="{29EB5FED-AB01-4E65-AF04-03D6E1F28682}" type="presOf" srcId="{5822A9BB-2897-45C6-9AF1-E44AB1D17F83}" destId="{9BBD64B9-93B8-4C78-80AF-C844BAA78ABC}" srcOrd="0" destOrd="0" presId="urn:microsoft.com/office/officeart/2005/8/layout/gear1"/>
    <dgm:cxn modelId="{DB0C1F13-CC25-4F80-A4E0-58B949E0F62E}" type="presOf" srcId="{8A3578F3-A7F2-45AC-908F-EC44B2B250C4}" destId="{AEBD4C75-5232-4315-AD07-5828A6C6F180}" srcOrd="2" destOrd="0" presId="urn:microsoft.com/office/officeart/2005/8/layout/gear1"/>
    <dgm:cxn modelId="{605D5CA7-F611-4C11-A38B-BAEEB22C0A9D}" srcId="{B15436B8-45A6-486A-BE1A-531B527F7D63}" destId="{5822A9BB-2897-45C6-9AF1-E44AB1D17F83}" srcOrd="0" destOrd="0" parTransId="{F468AB4C-FAFC-44AA-B274-52197C537A89}" sibTransId="{E5A6808D-2B8B-408E-BE0F-688134E34131}"/>
    <dgm:cxn modelId="{228490B3-660C-447D-87B4-3D92CA14F63F}" type="presOf" srcId="{A2D84F5C-FF49-404B-B4A6-BFB23ED02713}" destId="{52E03642-4624-4E0A-94CF-9B2F44176368}" srcOrd="0" destOrd="0" presId="urn:microsoft.com/office/officeart/2005/8/layout/gear1"/>
    <dgm:cxn modelId="{8F47212B-6CA8-4722-94D1-E10C6DDC34AB}" type="presOf" srcId="{8A3578F3-A7F2-45AC-908F-EC44B2B250C4}" destId="{082EA6AF-6C93-41FB-9721-8557894C59F7}" srcOrd="3" destOrd="0" presId="urn:microsoft.com/office/officeart/2005/8/layout/gear1"/>
    <dgm:cxn modelId="{3E560056-E5B6-4522-93B2-7B348A7A2ED3}" type="presOf" srcId="{14D10042-0ACB-4B10-B343-E2426E17D9B9}" destId="{FB82B6A0-0029-4920-A5F1-5F12FE9AF993}" srcOrd="0" destOrd="0" presId="urn:microsoft.com/office/officeart/2005/8/layout/gear1"/>
    <dgm:cxn modelId="{A267C865-490F-4920-AE90-15905495C14D}" srcId="{B15436B8-45A6-486A-BE1A-531B527F7D63}" destId="{8A3578F3-A7F2-45AC-908F-EC44B2B250C4}" srcOrd="2" destOrd="0" parTransId="{3613D895-1F6D-45D4-B895-0C30F5D8172B}" sibTransId="{AB0B2FF2-2CB8-4EEF-B13F-4687F830E1F8}"/>
    <dgm:cxn modelId="{246D09F1-E5DE-417A-BE03-8F0CEE8C76FA}" type="presOf" srcId="{5822A9BB-2897-45C6-9AF1-E44AB1D17F83}" destId="{1AEF9502-CB66-4951-80B0-23D8C08D0958}" srcOrd="2" destOrd="0" presId="urn:microsoft.com/office/officeart/2005/8/layout/gear1"/>
    <dgm:cxn modelId="{16EBDA81-6BEB-4DBF-B8DB-5B3EF0340516}" type="presOf" srcId="{8A3578F3-A7F2-45AC-908F-EC44B2B250C4}" destId="{11C8B1C2-E789-46F2-B1F8-CDAA9E22E99B}" srcOrd="0" destOrd="0" presId="urn:microsoft.com/office/officeart/2005/8/layout/gear1"/>
    <dgm:cxn modelId="{C98627C2-740D-4BCF-8E08-E3DC3099B566}" type="presOf" srcId="{5822A9BB-2897-45C6-9AF1-E44AB1D17F83}" destId="{DD055EB9-6622-4E4B-A1A4-5300E80BA9F0}" srcOrd="1" destOrd="0" presId="urn:microsoft.com/office/officeart/2005/8/layout/gear1"/>
    <dgm:cxn modelId="{9FBC5B88-BC5B-4721-958C-3A81DBA4955C}" type="presOf" srcId="{8A3578F3-A7F2-45AC-908F-EC44B2B250C4}" destId="{46136C08-E1D0-4B99-8279-E44C44BD47D9}" srcOrd="1" destOrd="0" presId="urn:microsoft.com/office/officeart/2005/8/layout/gear1"/>
    <dgm:cxn modelId="{B3A883F2-71E7-492B-BD2A-A0F1FB9E3CEA}" type="presOf" srcId="{E5A6808D-2B8B-408E-BE0F-688134E34131}" destId="{AAA9BD7D-12D5-47DD-BD0D-0F2D4EFB7E5A}" srcOrd="0" destOrd="0" presId="urn:microsoft.com/office/officeart/2005/8/layout/gear1"/>
    <dgm:cxn modelId="{0D7C2A22-0F4F-4CEE-B390-6418005FED2F}" type="presOf" srcId="{A2D84F5C-FF49-404B-B4A6-BFB23ED02713}" destId="{AB9274DF-AEC9-4ECF-9584-F9373B9C3AE1}" srcOrd="1" destOrd="0" presId="urn:microsoft.com/office/officeart/2005/8/layout/gear1"/>
    <dgm:cxn modelId="{FC69CF09-5511-4B71-933D-60DFF0DF1F4C}" type="presParOf" srcId="{BF6D8DBF-B456-4C72-8AF2-4F6D97F26A7C}" destId="{9BBD64B9-93B8-4C78-80AF-C844BAA78ABC}" srcOrd="0" destOrd="0" presId="urn:microsoft.com/office/officeart/2005/8/layout/gear1"/>
    <dgm:cxn modelId="{9BA81CAC-FBDD-4863-8066-C3BA8EBC27B9}" type="presParOf" srcId="{BF6D8DBF-B456-4C72-8AF2-4F6D97F26A7C}" destId="{DD055EB9-6622-4E4B-A1A4-5300E80BA9F0}" srcOrd="1" destOrd="0" presId="urn:microsoft.com/office/officeart/2005/8/layout/gear1"/>
    <dgm:cxn modelId="{C9917236-DBBE-466F-84C1-D3480BB7FD98}" type="presParOf" srcId="{BF6D8DBF-B456-4C72-8AF2-4F6D97F26A7C}" destId="{1AEF9502-CB66-4951-80B0-23D8C08D0958}" srcOrd="2" destOrd="0" presId="urn:microsoft.com/office/officeart/2005/8/layout/gear1"/>
    <dgm:cxn modelId="{7C1CFC8C-D9A5-4DAE-BE15-2B1656229993}" type="presParOf" srcId="{BF6D8DBF-B456-4C72-8AF2-4F6D97F26A7C}" destId="{52E03642-4624-4E0A-94CF-9B2F44176368}" srcOrd="3" destOrd="0" presId="urn:microsoft.com/office/officeart/2005/8/layout/gear1"/>
    <dgm:cxn modelId="{38275C28-4CE3-4CE2-A51A-BCBD66896D75}" type="presParOf" srcId="{BF6D8DBF-B456-4C72-8AF2-4F6D97F26A7C}" destId="{AB9274DF-AEC9-4ECF-9584-F9373B9C3AE1}" srcOrd="4" destOrd="0" presId="urn:microsoft.com/office/officeart/2005/8/layout/gear1"/>
    <dgm:cxn modelId="{EE660FBB-07B2-4BD8-BE3B-59575BC861A8}" type="presParOf" srcId="{BF6D8DBF-B456-4C72-8AF2-4F6D97F26A7C}" destId="{4596D6AD-E595-40E2-8A41-5B4EF27BBCEB}" srcOrd="5" destOrd="0" presId="urn:microsoft.com/office/officeart/2005/8/layout/gear1"/>
    <dgm:cxn modelId="{9E4F16D1-AB7E-47C9-9D74-84F37F1D16C3}" type="presParOf" srcId="{BF6D8DBF-B456-4C72-8AF2-4F6D97F26A7C}" destId="{11C8B1C2-E789-46F2-B1F8-CDAA9E22E99B}" srcOrd="6" destOrd="0" presId="urn:microsoft.com/office/officeart/2005/8/layout/gear1"/>
    <dgm:cxn modelId="{3B41A5A0-FFB0-4C19-ACAB-FDB02384E651}" type="presParOf" srcId="{BF6D8DBF-B456-4C72-8AF2-4F6D97F26A7C}" destId="{46136C08-E1D0-4B99-8279-E44C44BD47D9}" srcOrd="7" destOrd="0" presId="urn:microsoft.com/office/officeart/2005/8/layout/gear1"/>
    <dgm:cxn modelId="{32C3077A-2D89-4DE2-A96C-B28CA2B7D741}" type="presParOf" srcId="{BF6D8DBF-B456-4C72-8AF2-4F6D97F26A7C}" destId="{AEBD4C75-5232-4315-AD07-5828A6C6F180}" srcOrd="8" destOrd="0" presId="urn:microsoft.com/office/officeart/2005/8/layout/gear1"/>
    <dgm:cxn modelId="{1786C16E-D902-4FDC-930C-B49CFBBAD2C4}" type="presParOf" srcId="{BF6D8DBF-B456-4C72-8AF2-4F6D97F26A7C}" destId="{082EA6AF-6C93-41FB-9721-8557894C59F7}" srcOrd="9" destOrd="0" presId="urn:microsoft.com/office/officeart/2005/8/layout/gear1"/>
    <dgm:cxn modelId="{44BDDF0D-A3D2-4EDB-AEFB-12BB9AFE2109}" type="presParOf" srcId="{BF6D8DBF-B456-4C72-8AF2-4F6D97F26A7C}" destId="{AAA9BD7D-12D5-47DD-BD0D-0F2D4EFB7E5A}" srcOrd="10" destOrd="0" presId="urn:microsoft.com/office/officeart/2005/8/layout/gear1"/>
    <dgm:cxn modelId="{6F55BE6F-2435-48C0-A930-678A17A2FA16}" type="presParOf" srcId="{BF6D8DBF-B456-4C72-8AF2-4F6D97F26A7C}" destId="{FB82B6A0-0029-4920-A5F1-5F12FE9AF993}" srcOrd="11" destOrd="0" presId="urn:microsoft.com/office/officeart/2005/8/layout/gear1"/>
    <dgm:cxn modelId="{15AD9010-5B24-4F18-8F43-161090B107CE}" type="presParOf" srcId="{BF6D8DBF-B456-4C72-8AF2-4F6D97F26A7C}" destId="{5C74E0A8-62F9-4D9C-82EC-FD141AF08A5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64B9-93B8-4C78-80AF-C844BAA78ABC}">
      <dsp:nvSpPr>
        <dsp:cNvPr id="0" name=""/>
        <dsp:cNvSpPr/>
      </dsp:nvSpPr>
      <dsp:spPr>
        <a:xfrm>
          <a:off x="5040233" y="1958102"/>
          <a:ext cx="2393235" cy="2393235"/>
        </a:xfrm>
        <a:prstGeom prst="gear9">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s-CZ" sz="1700" kern="1200" dirty="0"/>
            <a:t>Původní veřejná zakázka</a:t>
          </a:r>
        </a:p>
      </dsp:txBody>
      <dsp:txXfrm>
        <a:off x="5521380" y="2518706"/>
        <a:ext cx="1430941" cy="1230172"/>
      </dsp:txXfrm>
    </dsp:sp>
    <dsp:sp modelId="{52E03642-4624-4E0A-94CF-9B2F44176368}">
      <dsp:nvSpPr>
        <dsp:cNvPr id="0" name=""/>
        <dsp:cNvSpPr/>
      </dsp:nvSpPr>
      <dsp:spPr>
        <a:xfrm>
          <a:off x="3647804" y="1392428"/>
          <a:ext cx="1740535" cy="1740535"/>
        </a:xfrm>
        <a:prstGeom prst="gear6">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s-CZ" sz="1700" kern="1200" dirty="0"/>
            <a:t>Uzavřená smlouva</a:t>
          </a:r>
        </a:p>
      </dsp:txBody>
      <dsp:txXfrm>
        <a:off x="4085989" y="1833261"/>
        <a:ext cx="864165" cy="858869"/>
      </dsp:txXfrm>
    </dsp:sp>
    <dsp:sp modelId="{11C8B1C2-E789-46F2-B1F8-CDAA9E22E99B}">
      <dsp:nvSpPr>
        <dsp:cNvPr id="0" name=""/>
        <dsp:cNvSpPr/>
      </dsp:nvSpPr>
      <dsp:spPr>
        <a:xfrm rot="20700000">
          <a:off x="4597639" y="191636"/>
          <a:ext cx="1705369" cy="1705369"/>
        </a:xfrm>
        <a:prstGeom prst="gear6">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s-CZ" sz="1700" kern="1200" dirty="0"/>
            <a:t>Budoucí možnosti</a:t>
          </a:r>
        </a:p>
      </dsp:txBody>
      <dsp:txXfrm rot="-20700000">
        <a:off x="4971676" y="565673"/>
        <a:ext cx="957294" cy="957294"/>
      </dsp:txXfrm>
    </dsp:sp>
    <dsp:sp modelId="{AAA9BD7D-12D5-47DD-BD0D-0F2D4EFB7E5A}">
      <dsp:nvSpPr>
        <dsp:cNvPr id="0" name=""/>
        <dsp:cNvSpPr/>
      </dsp:nvSpPr>
      <dsp:spPr>
        <a:xfrm>
          <a:off x="4857933" y="1595986"/>
          <a:ext cx="3063341" cy="3063341"/>
        </a:xfrm>
        <a:prstGeom prst="circularArrow">
          <a:avLst>
            <a:gd name="adj1" fmla="val 4687"/>
            <a:gd name="adj2" fmla="val 299029"/>
            <a:gd name="adj3" fmla="val 2519837"/>
            <a:gd name="adj4" fmla="val 15853391"/>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2B6A0-0029-4920-A5F1-5F12FE9AF993}">
      <dsp:nvSpPr>
        <dsp:cNvPr id="0" name=""/>
        <dsp:cNvSpPr/>
      </dsp:nvSpPr>
      <dsp:spPr>
        <a:xfrm>
          <a:off x="3339559" y="1006639"/>
          <a:ext cx="2225709" cy="2225709"/>
        </a:xfrm>
        <a:prstGeom prst="leftCircularArrow">
          <a:avLst>
            <a:gd name="adj1" fmla="val 6452"/>
            <a:gd name="adj2" fmla="val 429999"/>
            <a:gd name="adj3" fmla="val 10489124"/>
            <a:gd name="adj4" fmla="val 14837806"/>
            <a:gd name="adj5" fmla="val 7527"/>
          </a:avLst>
        </a:prstGeom>
        <a:solidFill>
          <a:schemeClr val="accent3">
            <a:shade val="90000"/>
            <a:hueOff val="0"/>
            <a:satOff val="0"/>
            <a:lumOff val="153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4E0A8-62F9-4D9C-82EC-FD141AF08A5E}">
      <dsp:nvSpPr>
        <dsp:cNvPr id="0" name=""/>
        <dsp:cNvSpPr/>
      </dsp:nvSpPr>
      <dsp:spPr>
        <a:xfrm>
          <a:off x="4228212" y="-182577"/>
          <a:ext cx="2399762" cy="2399762"/>
        </a:xfrm>
        <a:prstGeom prst="circularArrow">
          <a:avLst>
            <a:gd name="adj1" fmla="val 5984"/>
            <a:gd name="adj2" fmla="val 394124"/>
            <a:gd name="adj3" fmla="val 13313824"/>
            <a:gd name="adj4" fmla="val 10508221"/>
            <a:gd name="adj5" fmla="val 6981"/>
          </a:avLst>
        </a:prstGeom>
        <a:solidFill>
          <a:schemeClr val="accent3">
            <a:shade val="90000"/>
            <a:hueOff val="0"/>
            <a:satOff val="0"/>
            <a:lumOff val="1539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2"/>
          </a:xfrm>
          <a:prstGeom prst="rect">
            <a:avLst/>
          </a:prstGeom>
        </p:spPr>
        <p:txBody>
          <a:bodyPr vert="horz" lIns="91440" tIns="45720" rIns="91440" bIns="45720" rtlCol="0"/>
          <a:lstStyle>
            <a:lvl1pPr algn="r">
              <a:defRPr sz="1200"/>
            </a:lvl1pPr>
          </a:lstStyle>
          <a:p>
            <a:fld id="{FD748BF8-76D5-45CC-908C-09590B084DAB}" type="datetimeFigureOut">
              <a:rPr lang="cs-CZ" smtClean="0"/>
              <a:t>27.04.2022</a:t>
            </a:fld>
            <a:endParaRPr lang="cs-CZ"/>
          </a:p>
        </p:txBody>
      </p:sp>
      <p:sp>
        <p:nvSpPr>
          <p:cNvPr id="4" name="Zástupný symbol pro zápatí 3"/>
          <p:cNvSpPr>
            <a:spLocks noGrp="1"/>
          </p:cNvSpPr>
          <p:nvPr>
            <p:ph type="ftr" sz="quarter" idx="2"/>
          </p:nvPr>
        </p:nvSpPr>
        <p:spPr>
          <a:xfrm>
            <a:off x="0" y="9430091"/>
            <a:ext cx="2945659" cy="49641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2"/>
          </a:xfrm>
          <a:prstGeom prst="rect">
            <a:avLst/>
          </a:prstGeom>
        </p:spPr>
        <p:txBody>
          <a:bodyPr vert="horz" lIns="91440" tIns="45720" rIns="91440" bIns="45720" rtlCol="0" anchor="b"/>
          <a:lstStyle>
            <a:lvl1pPr algn="r">
              <a:defRPr sz="1200"/>
            </a:lvl1pPr>
          </a:lstStyle>
          <a:p>
            <a:fld id="{EF5D29EC-06D9-4A14-85AC-38324A60E50B}" type="slidenum">
              <a:rPr lang="cs-CZ" smtClean="0"/>
              <a:t>‹#›</a:t>
            </a:fld>
            <a:endParaRPr lang="cs-CZ"/>
          </a:p>
        </p:txBody>
      </p:sp>
    </p:spTree>
    <p:extLst>
      <p:ext uri="{BB962C8B-B14F-4D97-AF65-F5344CB8AC3E}">
        <p14:creationId xmlns:p14="http://schemas.microsoft.com/office/powerpoint/2010/main" val="1167533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649E8BCD-7DAE-1245-80D8-2A1FF28C1A34}" type="datetimeFigureOut">
              <a:rPr lang="cs-CZ" smtClean="0"/>
              <a:t>27.04.2022</a:t>
            </a:fld>
            <a:endParaRPr lang="cs-CZ"/>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579EA11C-2F7D-8444-BDC1-A798ED01341A}" type="slidenum">
              <a:rPr lang="cs-CZ" smtClean="0"/>
              <a:t>‹#›</a:t>
            </a:fld>
            <a:endParaRPr lang="cs-CZ"/>
          </a:p>
        </p:txBody>
      </p:sp>
    </p:spTree>
    <p:extLst>
      <p:ext uri="{BB962C8B-B14F-4D97-AF65-F5344CB8AC3E}">
        <p14:creationId xmlns:p14="http://schemas.microsoft.com/office/powerpoint/2010/main" val="159653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slidy</a:t>
            </a:r>
            <a:r>
              <a:rPr lang="cs-CZ" dirty="0"/>
              <a:t> s množstvím textu – nebude to čtení </a:t>
            </a:r>
            <a:r>
              <a:rPr lang="cs-CZ" dirty="0" err="1"/>
              <a:t>slidů</a:t>
            </a:r>
            <a:r>
              <a:rPr lang="cs-CZ" dirty="0"/>
              <a:t>,</a:t>
            </a:r>
            <a:r>
              <a:rPr lang="cs-CZ" baseline="0" dirty="0"/>
              <a:t> ale materiál pro vás</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1</a:t>
            </a:fld>
            <a:endParaRPr lang="cs-CZ"/>
          </a:p>
        </p:txBody>
      </p:sp>
    </p:spTree>
    <p:extLst>
      <p:ext uri="{BB962C8B-B14F-4D97-AF65-F5344CB8AC3E}">
        <p14:creationId xmlns:p14="http://schemas.microsoft.com/office/powerpoint/2010/main" val="88406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24</a:t>
            </a:fld>
            <a:endParaRPr lang="cs-CZ"/>
          </a:p>
        </p:txBody>
      </p:sp>
    </p:spTree>
    <p:extLst>
      <p:ext uri="{BB962C8B-B14F-4D97-AF65-F5344CB8AC3E}">
        <p14:creationId xmlns:p14="http://schemas.microsoft.com/office/powerpoint/2010/main" val="33011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25</a:t>
            </a:fld>
            <a:endParaRPr lang="cs-CZ"/>
          </a:p>
        </p:txBody>
      </p:sp>
    </p:spTree>
    <p:extLst>
      <p:ext uri="{BB962C8B-B14F-4D97-AF65-F5344CB8AC3E}">
        <p14:creationId xmlns:p14="http://schemas.microsoft.com/office/powerpoint/2010/main" val="370562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 praxi se mohou objevovat tři základní typové situace, v nichž podmínky pro použití jednacího řízení bez uveřejnění nebývají materiálně naplněny a v nichž zadavatel není oprávněn zadávat navazující veřejnou zakázku prostřednictvím jednacího řízení bez uveřejnění.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26</a:t>
            </a:fld>
            <a:endParaRPr lang="cs-CZ"/>
          </a:p>
        </p:txBody>
      </p:sp>
    </p:spTree>
    <p:extLst>
      <p:ext uri="{BB962C8B-B14F-4D97-AF65-F5344CB8AC3E}">
        <p14:creationId xmlns:p14="http://schemas.microsoft.com/office/powerpoint/2010/main" val="228741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Navracíme se zpět do okamžiku</a:t>
            </a:r>
            <a:r>
              <a:rPr lang="cs-CZ" baseline="0" dirty="0"/>
              <a:t> zadávání původní VZ</a:t>
            </a:r>
          </a:p>
          <a:p>
            <a:endParaRPr lang="cs-CZ" baseline="0" dirty="0"/>
          </a:p>
          <a:p>
            <a:r>
              <a:rPr lang="cs-CZ" noProof="0" dirty="0"/>
              <a:t>požadavky na poptávané informační technologie, technickou podporu při užívání informační technologie, předpokládanou dobu jejího užívání, postup po ukončení užívá informační technologie a především nutnost, resp. pravděpodobnost budoucí potřeby informační technologie upravovat či rozšiřovat</a:t>
            </a:r>
          </a:p>
          <a:p>
            <a:endParaRPr lang="cs-CZ" noProof="0" dirty="0"/>
          </a:p>
          <a:p>
            <a:pPr marL="171450" indent="-171450">
              <a:buFontTx/>
              <a:buChar char="-"/>
            </a:pPr>
            <a:r>
              <a:rPr lang="cs-CZ" noProof="0" dirty="0"/>
              <a:t>účel, doba podpory, doba užívání,.. </a:t>
            </a:r>
          </a:p>
          <a:p>
            <a:pPr marL="171450" indent="-171450">
              <a:buFontTx/>
              <a:buChar char="-"/>
            </a:pPr>
            <a:endParaRPr lang="cs-CZ" noProof="0" dirty="0"/>
          </a:p>
          <a:p>
            <a:pPr marL="171450" indent="-171450">
              <a:buFontTx/>
              <a:buChar char="-"/>
            </a:pPr>
            <a:r>
              <a:rPr lang="cs-CZ" noProof="0" dirty="0"/>
              <a:t>stručnou či obecnou úvahu zadavatele, obsaženou v prostém dokumentu vyhotoveném v zásadě toliko za účelem prokázání provedení této úvahy bez návaznosti na konkrétní, zejména strategický dokument, nelze považovat za způsobilou požadavek na kvalifikované zvážení životního cyklu IT plnění naplnit. Ad absurdum by takové dokumenty mohly vznikat ex post, tedy až po zadání veřejné zakázky na informační technologie ryze účelově, dle aktuální potřeby zadavatele, což by jednoznačně odporovalo jejich smyslu a účelu. Na straně druhé však povinnost provést úvahy o životním cyklu poptávaného IT plnění zadavateli zákon o zadávání veřejných zakázek explicitně neukládá a není tedy zákonem stanoveno, jak má postup zadavatele vypadat, jakou má mít formu či obsahové náležitosti. </a:t>
            </a:r>
            <a:r>
              <a:rPr lang="cs-CZ" b="0" u="sng" noProof="0" dirty="0"/>
              <a:t>Povinnost zadavatele provést predikce životního cyklu IT plnění vyplývá z logického předpokladu, že zadavatel před zahájením zadávacího řízení, nejpozději ve fázi přípravy zadávacích podmínek, racionálně zvažuje účel poptávaného plnění, přičemž v případě přezkumu bude zadavatel tyto úvahy nucen prokázat</a:t>
            </a:r>
            <a:r>
              <a:rPr lang="cs-CZ" noProof="0" dirty="0"/>
              <a:t>. Právě z účelu těchto úvah zadavatele je možné určité minimální formální a především obsahové požadavky na tuto úvahu dovozovat.</a:t>
            </a:r>
          </a:p>
          <a:p>
            <a:pPr marL="171450" indent="-171450">
              <a:buFontTx/>
              <a:buChar char="-"/>
            </a:pPr>
            <a:endParaRPr lang="cs-CZ" noProof="0" dirty="0"/>
          </a:p>
          <a:p>
            <a:pPr marL="171450" indent="-171450">
              <a:buFontTx/>
              <a:buChar char="-"/>
            </a:pPr>
            <a:r>
              <a:rPr lang="cs-CZ" noProof="0" dirty="0"/>
              <a:t>k</a:t>
            </a:r>
            <a:r>
              <a:rPr lang="cs-CZ" baseline="0" noProof="0" dirty="0"/>
              <a:t> judikátům - </a:t>
            </a:r>
            <a:r>
              <a:rPr lang="cs-CZ" dirty="0"/>
              <a:t>Vhodnými dokumenty, o které by se popsaná úvaha zadavatele mohla a měla opírat, jsou v případě, kdy je veřejným zadavatelem ve smyslu ustanovení § 4 odst. 1 písm. d) zákona o zadávání veřejných zakázek územně samosprávný celek nebo jeho příspěvková organizace, zejména usnesení rady zadavatele. Dokumenty tohoto druhu se opakovaně objevují ve správních či soudních řízeních - jedná o usnesení výkonného orgánu </a:t>
            </a:r>
          </a:p>
          <a:p>
            <a:pPr marL="171450" indent="-171450">
              <a:buFontTx/>
              <a:buChar char="-"/>
            </a:pPr>
            <a:r>
              <a:rPr lang="cs-CZ" dirty="0"/>
              <a:t>zápisy z jednání vrcholných orgánů zadavatele (např. celouniverzitních orgánů ve vztahu k jednotlivým fakultám) nebo strategické dokumenty zadavatele či jemu nadřízených orgánů.</a:t>
            </a:r>
          </a:p>
          <a:p>
            <a:pPr marL="171450" indent="-171450">
              <a:buFontTx/>
              <a:buChar char="-"/>
            </a:pPr>
            <a:endParaRPr lang="cs-CZ" noProof="0" dirty="0"/>
          </a:p>
          <a:p>
            <a:pPr marL="171450" indent="-171450">
              <a:buFontTx/>
              <a:buChar char="-"/>
            </a:pPr>
            <a:r>
              <a:rPr lang="cs-CZ" dirty="0"/>
              <a:t>Z obsahu dokumentu by mělo být především </a:t>
            </a:r>
            <a:r>
              <a:rPr lang="cs-CZ" dirty="0" err="1"/>
              <a:t>seznatelné</a:t>
            </a:r>
            <a:r>
              <a:rPr lang="cs-CZ" dirty="0"/>
              <a:t>, jaký je účel informační technologie, proč ji zadavatel poptává, jaká je pravděpodobnost jejího budoucího vývoje, zda a případně s jakými jinými systémy musí být kompatibilní, o jak dlouhodobý projekt se jedná, atd. </a:t>
            </a:r>
            <a:endParaRPr lang="cs-CZ" noProof="0" dirty="0"/>
          </a:p>
          <a:p>
            <a:pPr marL="171450" indent="-171450">
              <a:buFontTx/>
              <a:buChar char="-"/>
            </a:pPr>
            <a:endParaRPr lang="cs-CZ" noProof="0" dirty="0"/>
          </a:p>
          <a:p>
            <a:pPr marL="171450" indent="-171450">
              <a:buFontTx/>
              <a:buChar char="-"/>
            </a:pPr>
            <a:r>
              <a:rPr lang="cs-CZ" noProof="0" dirty="0"/>
              <a:t>rozsah licence</a:t>
            </a:r>
            <a:r>
              <a:rPr lang="cs-CZ" baseline="0" noProof="0" dirty="0"/>
              <a:t> </a:t>
            </a:r>
            <a:r>
              <a:rPr lang="mr-IN" baseline="0" noProof="0" dirty="0"/>
              <a:t>–</a:t>
            </a:r>
            <a:r>
              <a:rPr lang="cs-CZ" baseline="0" noProof="0" dirty="0"/>
              <a:t> individuálně! výhradní může být diskriminační</a:t>
            </a:r>
            <a:endParaRPr lang="cs-CZ" noProof="0" dirty="0"/>
          </a:p>
          <a:p>
            <a:pPr marL="171450" indent="-171450">
              <a:buFontTx/>
              <a:buChar char="-"/>
            </a:pPr>
            <a:endParaRPr lang="cs-CZ" noProof="0"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27</a:t>
            </a:fld>
            <a:endParaRPr lang="cs-CZ"/>
          </a:p>
        </p:txBody>
      </p:sp>
    </p:spTree>
    <p:extLst>
      <p:ext uri="{BB962C8B-B14F-4D97-AF65-F5344CB8AC3E}">
        <p14:creationId xmlns:p14="http://schemas.microsoft.com/office/powerpoint/2010/main" val="224976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sám založí vlastně vždy uzavřením smlouvy ne? – VŽDY ZPŮSOBIL</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28</a:t>
            </a:fld>
            <a:endParaRPr lang="cs-CZ"/>
          </a:p>
        </p:txBody>
      </p:sp>
    </p:spTree>
    <p:extLst>
      <p:ext uri="{BB962C8B-B14F-4D97-AF65-F5344CB8AC3E}">
        <p14:creationId xmlns:p14="http://schemas.microsoft.com/office/powerpoint/2010/main" val="46100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29</a:t>
            </a:fld>
            <a:endParaRPr lang="cs-CZ"/>
          </a:p>
        </p:txBody>
      </p:sp>
    </p:spTree>
    <p:extLst>
      <p:ext uri="{BB962C8B-B14F-4D97-AF65-F5344CB8AC3E}">
        <p14:creationId xmlns:p14="http://schemas.microsoft.com/office/powerpoint/2010/main" val="386816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30</a:t>
            </a:fld>
            <a:endParaRPr lang="cs-CZ"/>
          </a:p>
        </p:txBody>
      </p:sp>
    </p:spTree>
    <p:extLst>
      <p:ext uri="{BB962C8B-B14F-4D97-AF65-F5344CB8AC3E}">
        <p14:creationId xmlns:p14="http://schemas.microsoft.com/office/powerpoint/2010/main" val="3877874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31</a:t>
            </a:fld>
            <a:endParaRPr lang="cs-CZ"/>
          </a:p>
        </p:txBody>
      </p:sp>
    </p:spTree>
    <p:extLst>
      <p:ext uri="{BB962C8B-B14F-4D97-AF65-F5344CB8AC3E}">
        <p14:creationId xmlns:p14="http://schemas.microsoft.com/office/powerpoint/2010/main" val="152068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32</a:t>
            </a:fld>
            <a:endParaRPr lang="cs-CZ"/>
          </a:p>
        </p:txBody>
      </p:sp>
    </p:spTree>
    <p:extLst>
      <p:ext uri="{BB962C8B-B14F-4D97-AF65-F5344CB8AC3E}">
        <p14:creationId xmlns:p14="http://schemas.microsoft.com/office/powerpoint/2010/main" val="1137534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Ad 1) stav na trhu!!!!</a:t>
            </a:r>
          </a:p>
          <a:p>
            <a:endParaRPr lang="cs-CZ" dirty="0"/>
          </a:p>
          <a:p>
            <a:r>
              <a:rPr lang="cs-CZ" dirty="0"/>
              <a:t>Ad</a:t>
            </a:r>
            <a:r>
              <a:rPr lang="cs-CZ" baseline="0" dirty="0"/>
              <a:t> 3) ne 30 </a:t>
            </a:r>
            <a:r>
              <a:rPr lang="cs-CZ" baseline="0" dirty="0" err="1"/>
              <a:t>Af</a:t>
            </a:r>
            <a:r>
              <a:rPr lang="cs-CZ" baseline="0" dirty="0"/>
              <a:t> 78/2013 (obava)</a:t>
            </a:r>
          </a:p>
          <a:p>
            <a:endParaRPr lang="cs-CZ" baseline="0" dirty="0"/>
          </a:p>
          <a:p>
            <a:endParaRPr lang="cs-CZ" baseline="0" dirty="0"/>
          </a:p>
          <a:p>
            <a:r>
              <a:rPr lang="cs-CZ" baseline="0" dirty="0"/>
              <a:t>Ad5) NE 3 As 18/2015</a:t>
            </a:r>
          </a:p>
          <a:p>
            <a:endParaRPr lang="cs-CZ" baseline="0" dirty="0"/>
          </a:p>
          <a:p>
            <a:r>
              <a:rPr lang="cs-CZ" baseline="0" dirty="0"/>
              <a:t>Ad6) NE 62 </a:t>
            </a:r>
            <a:r>
              <a:rPr lang="cs-CZ" baseline="0" dirty="0" err="1"/>
              <a:t>Af</a:t>
            </a:r>
            <a:r>
              <a:rPr lang="cs-CZ" baseline="0" dirty="0"/>
              <a:t> 112/2013</a:t>
            </a:r>
          </a:p>
          <a:p>
            <a:endParaRPr lang="cs-CZ" dirty="0"/>
          </a:p>
          <a:p>
            <a:r>
              <a:rPr lang="cs-CZ" dirty="0"/>
              <a:t>ad ) kompatibilita</a:t>
            </a:r>
          </a:p>
          <a:p>
            <a:endParaRPr lang="cs-CZ" dirty="0"/>
          </a:p>
          <a:p>
            <a:r>
              <a:rPr lang="cs-CZ" dirty="0"/>
              <a:t>kompatibilita</a:t>
            </a:r>
            <a:r>
              <a:rPr lang="cs-CZ" baseline="0" dirty="0"/>
              <a:t> </a:t>
            </a:r>
          </a:p>
          <a:p>
            <a:endParaRPr lang="cs-CZ" baseline="0" dirty="0"/>
          </a:p>
          <a:p>
            <a:r>
              <a:rPr lang="cs-CZ" baseline="0" dirty="0"/>
              <a:t>Podmínky</a:t>
            </a:r>
          </a:p>
          <a:p>
            <a:pPr marL="228600" indent="-228600">
              <a:buAutoNum type="arabicParenR"/>
            </a:pPr>
            <a:r>
              <a:rPr lang="cs-CZ" baseline="0" dirty="0"/>
              <a:t>Bohumín – Konsolidace a rozšíření ekonomických agend - nabídková cena bude obsahovat veškeré nutné náklady k realizaci předmětu VZ, včetně předpokládaných nákladů a dalších podmínek nezbytné součinnosti  poskytované stávajícím dodavatelem (TEN TO MŮŽE DÁT KAŽDÉMU ZA JINOU CENU!) el. spis. služby </a:t>
            </a:r>
          </a:p>
          <a:p>
            <a:pPr marL="228600" indent="-228600">
              <a:buAutoNum type="arabicParenR"/>
            </a:pPr>
            <a:endParaRPr lang="cs-CZ" baseline="0" dirty="0"/>
          </a:p>
          <a:p>
            <a:pPr marL="228600" indent="-228600">
              <a:buAutoNum type="arabicParenR"/>
            </a:pPr>
            <a:endParaRPr lang="cs-CZ" baseline="0" dirty="0"/>
          </a:p>
          <a:p>
            <a:pPr marL="228600" indent="-228600">
              <a:buAutoNum type="arabicParenR"/>
            </a:pPr>
            <a:endParaRPr lang="cs-CZ" baseline="0" dirty="0"/>
          </a:p>
          <a:p>
            <a:pPr marL="0" indent="0">
              <a:buNone/>
            </a:pPr>
            <a:r>
              <a:rPr lang="cs-CZ" baseline="0" dirty="0"/>
              <a:t>Dostupnost potřebných informací v ZD</a:t>
            </a:r>
          </a:p>
          <a:p>
            <a:pPr marL="228600" indent="-228600">
              <a:buAutoNum type="arabicParenR"/>
            </a:pPr>
            <a:r>
              <a:rPr lang="cs-CZ" baseline="0" dirty="0"/>
              <a:t>Plzeň řadiče</a:t>
            </a:r>
          </a:p>
          <a:p>
            <a:pPr marL="0" indent="0">
              <a:buNone/>
            </a:pPr>
            <a:r>
              <a:rPr lang="cs-CZ" baseline="0" dirty="0"/>
              <a:t>2) Nemocnice Rokycany</a:t>
            </a:r>
            <a:endParaRPr lang="cs-CZ"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33</a:t>
            </a:fld>
            <a:endParaRPr lang="cs-CZ"/>
          </a:p>
        </p:txBody>
      </p:sp>
    </p:spTree>
    <p:extLst>
      <p:ext uri="{BB962C8B-B14F-4D97-AF65-F5344CB8AC3E}">
        <p14:creationId xmlns:p14="http://schemas.microsoft.com/office/powerpoint/2010/main" val="380386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monopol – na trhu existuje</a:t>
            </a:r>
            <a:r>
              <a:rPr lang="cs-CZ" baseline="0" dirty="0"/>
              <a:t> pouze jeden dodavatel – soutěž je absolutně vyloučena – regulace zákonem o ochraně hospodářské soutěže (zákaz zneužití dominantního postavení)</a:t>
            </a:r>
            <a:endParaRPr lang="cs-CZ" dirty="0"/>
          </a:p>
          <a:p>
            <a:pPr marL="171450" indent="-171450">
              <a:buFont typeface="Arial" panose="020B0604020202020204" pitchFamily="34" charset="0"/>
              <a:buChar char="•"/>
            </a:pPr>
            <a:r>
              <a:rPr lang="cs-CZ" dirty="0"/>
              <a:t>existence práv duševního vlastnictví – možnost zpřístupnit práva duševního vlastnictví</a:t>
            </a:r>
            <a:r>
              <a:rPr lang="cs-CZ" baseline="0" dirty="0"/>
              <a:t> v případě </a:t>
            </a:r>
            <a:r>
              <a:rPr lang="cs-CZ" baseline="0" dirty="0" err="1"/>
              <a:t>dimonance</a:t>
            </a:r>
            <a:r>
              <a:rPr lang="cs-CZ" baseline="0" dirty="0"/>
              <a:t> (§ 11/2 ZOHS)? </a:t>
            </a:r>
            <a:r>
              <a:rPr lang="cs-CZ" baseline="0" dirty="0" err="1"/>
              <a:t>Magill</a:t>
            </a:r>
            <a:r>
              <a:rPr lang="cs-CZ" baseline="0" dirty="0"/>
              <a:t>, </a:t>
            </a:r>
            <a:r>
              <a:rPr lang="cs-CZ" baseline="0" dirty="0" err="1"/>
              <a:t>Huawei</a:t>
            </a:r>
            <a:r>
              <a:rPr lang="cs-CZ" baseline="0" dirty="0"/>
              <a:t> </a:t>
            </a:r>
            <a:r>
              <a:rPr lang="cs-CZ" baseline="0" dirty="0" err="1"/>
              <a:t>Technlogies</a:t>
            </a:r>
            <a:endParaRPr lang="cs-CZ" dirty="0"/>
          </a:p>
          <a:p>
            <a:pPr marL="171450" indent="-171450">
              <a:buFont typeface="Arial" panose="020B0604020202020204" pitchFamily="34" charset="0"/>
              <a:buChar char="•"/>
            </a:pPr>
            <a:r>
              <a:rPr lang="cs-CZ" dirty="0"/>
              <a:t>technologická závislost – znalost kompletního zdrojového kódu i know-how</a:t>
            </a:r>
            <a:r>
              <a:rPr lang="cs-CZ" baseline="0" dirty="0"/>
              <a:t> k jeho úpravě – čistění zdrojového </a:t>
            </a:r>
            <a:r>
              <a:rPr lang="cs-CZ" baseline="0" dirty="0" err="1"/>
              <a:t>dódu</a:t>
            </a:r>
            <a:endParaRPr lang="cs-CZ" dirty="0"/>
          </a:p>
          <a:p>
            <a:pPr marL="171450" indent="-171450">
              <a:buFont typeface="Arial" panose="020B0604020202020204" pitchFamily="34" charset="0"/>
              <a:buChar char="•"/>
            </a:pPr>
            <a:r>
              <a:rPr lang="cs-CZ" dirty="0"/>
              <a:t>inkompatibilita pořízeného a na něj navazujícího plnění – nutnost pořídit od dodavatele jednoho „hlavního produktu“ další související produkty, aby</a:t>
            </a:r>
            <a:r>
              <a:rPr lang="cs-CZ" baseline="0" dirty="0"/>
              <a:t> byla zajištěna funkčnost</a:t>
            </a:r>
            <a:endParaRPr lang="cs-CZ" dirty="0"/>
          </a:p>
          <a:p>
            <a:pPr marL="171450" indent="-171450">
              <a:buFont typeface="Arial" panose="020B0604020202020204" pitchFamily="34" charset="0"/>
              <a:buChar char="•"/>
            </a:pPr>
            <a:r>
              <a:rPr lang="cs-CZ" dirty="0"/>
              <a:t>brzké zavedení technologie – rizika při</a:t>
            </a:r>
            <a:r>
              <a:rPr lang="cs-CZ" baseline="0" dirty="0"/>
              <a:t> zavádění nové inovační technologie – např. </a:t>
            </a:r>
            <a:r>
              <a:rPr lang="cs-CZ" baseline="0" dirty="0" err="1"/>
              <a:t>MeeGo</a:t>
            </a:r>
            <a:r>
              <a:rPr lang="cs-CZ" baseline="0" dirty="0"/>
              <a:t> jako operačních systém mobilů Nokia v roce 2011 – vývoj byl ukončen</a:t>
            </a:r>
            <a:endParaRPr lang="cs-CZ" dirty="0"/>
          </a:p>
          <a:p>
            <a:pPr marL="171450" indent="-171450">
              <a:buFont typeface="Arial" panose="020B0604020202020204" pitchFamily="34" charset="0"/>
              <a:buChar char="•"/>
            </a:pPr>
            <a:r>
              <a:rPr lang="cs-CZ" dirty="0"/>
              <a:t>uzamčení zadavatele ostatními uživateli – network </a:t>
            </a:r>
            <a:r>
              <a:rPr lang="cs-CZ" dirty="0" err="1"/>
              <a:t>lock</a:t>
            </a:r>
            <a:r>
              <a:rPr lang="cs-CZ" dirty="0"/>
              <a:t>-in – typicky v případě nutnosti komunikace</a:t>
            </a:r>
            <a:r>
              <a:rPr lang="cs-CZ" baseline="0" dirty="0"/>
              <a:t> – formát elektronického dokumentu v nepřevoditelném nebo obtížně převoditelném formátu</a:t>
            </a:r>
            <a:endParaRPr lang="cs-CZ" dirty="0"/>
          </a:p>
          <a:p>
            <a:pPr marL="171450" indent="-171450">
              <a:buFont typeface="Arial" panose="020B0604020202020204" pitchFamily="34" charset="0"/>
              <a:buChar char="•"/>
            </a:pPr>
            <a:r>
              <a:rPr lang="cs-CZ" dirty="0"/>
              <a:t>osobní uzamčení – subjektivní</a:t>
            </a:r>
            <a:r>
              <a:rPr lang="cs-CZ" baseline="0" dirty="0"/>
              <a:t> preference – ta do VZ nepatří z důvodu, že nenakládám z vlastními prostředky!</a:t>
            </a:r>
            <a:endParaRPr lang="cs-CZ" dirty="0"/>
          </a:p>
          <a:p>
            <a:pPr marL="171450" indent="-171450">
              <a:buFont typeface="Arial" panose="020B0604020202020204" pitchFamily="34" charset="0"/>
              <a:buChar char="•"/>
            </a:pPr>
            <a:r>
              <a:rPr lang="cs-CZ" dirty="0"/>
              <a:t>nepřiměřené náklady na změnu – přechod na jiné řešení je možný (stejně jako zajištění hospodářské soutěže), ale nákladný</a:t>
            </a:r>
            <a:r>
              <a:rPr lang="cs-CZ" baseline="0" dirty="0"/>
              <a:t> – náklady nekorespondují s užitkem a často převyšují sankce od ÚOHS</a:t>
            </a:r>
            <a:endParaRPr lang="cs-CZ"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12</a:t>
            </a:fld>
            <a:endParaRPr lang="cs-CZ"/>
          </a:p>
        </p:txBody>
      </p:sp>
    </p:spTree>
    <p:extLst>
      <p:ext uri="{BB962C8B-B14F-4D97-AF65-F5344CB8AC3E}">
        <p14:creationId xmlns:p14="http://schemas.microsoft.com/office/powerpoint/2010/main" val="3956199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 10 odst. 1 zákona č. 311/2006 Sb., o pohonných hmotách a čerpacích stanicích pohonných hmot podle kterého </a:t>
            </a:r>
            <a:r>
              <a:rPr lang="cs-CZ" sz="1200" b="0" i="1" u="none" strike="noStrike" kern="1200" baseline="0" dirty="0">
                <a:solidFill>
                  <a:schemeClr val="tx1"/>
                </a:solidFill>
                <a:latin typeface="+mn-lt"/>
                <a:ea typeface="+mn-ea"/>
                <a:cs typeface="+mn-cs"/>
              </a:rPr>
              <a:t>„[p]</a:t>
            </a:r>
            <a:r>
              <a:rPr lang="cs-CZ" sz="1200" b="0" i="1" u="none" strike="noStrike" kern="1200" baseline="0" dirty="0" err="1">
                <a:solidFill>
                  <a:schemeClr val="tx1"/>
                </a:solidFill>
                <a:latin typeface="+mn-lt"/>
                <a:ea typeface="+mn-ea"/>
                <a:cs typeface="+mn-cs"/>
              </a:rPr>
              <a:t>rávnická</a:t>
            </a:r>
            <a:r>
              <a:rPr lang="cs-CZ" sz="1200" b="0" i="1" u="none" strike="noStrike" kern="1200" baseline="0" dirty="0">
                <a:solidFill>
                  <a:schemeClr val="tx1"/>
                </a:solidFill>
                <a:latin typeface="+mn-lt"/>
                <a:ea typeface="+mn-ea"/>
                <a:cs typeface="+mn-cs"/>
              </a:rPr>
              <a:t> osoba za správní delikt neodpovídá, jestliže prokáže, že vynaložila veškeré úsilí, které bylo možno požadovat, aby porušení povinnosti zabránila.“</a:t>
            </a:r>
            <a:endParaRPr lang="cs-CZ"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36</a:t>
            </a:fld>
            <a:endParaRPr lang="cs-CZ"/>
          </a:p>
        </p:txBody>
      </p:sp>
    </p:spTree>
    <p:extLst>
      <p:ext uri="{BB962C8B-B14F-4D97-AF65-F5344CB8AC3E}">
        <p14:creationId xmlns:p14="http://schemas.microsoft.com/office/powerpoint/2010/main" val="216298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20/2018 - § 222</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38</a:t>
            </a:fld>
            <a:endParaRPr lang="cs-CZ"/>
          </a:p>
        </p:txBody>
      </p:sp>
    </p:spTree>
    <p:extLst>
      <p:ext uri="{BB962C8B-B14F-4D97-AF65-F5344CB8AC3E}">
        <p14:creationId xmlns:p14="http://schemas.microsoft.com/office/powerpoint/2010/main" val="2885699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přestupek</a:t>
            </a:r>
          </a:p>
          <a:p>
            <a:endParaRPr lang="cs-CZ" dirty="0"/>
          </a:p>
          <a:p>
            <a:r>
              <a:rPr lang="cs-CZ" dirty="0"/>
              <a:t>nápravné</a:t>
            </a:r>
            <a:r>
              <a:rPr lang="cs-CZ" baseline="0" dirty="0"/>
              <a:t> opatření – zruší zadávací řízení</a:t>
            </a:r>
          </a:p>
          <a:p>
            <a:endParaRPr lang="cs-CZ" baseline="0" dirty="0"/>
          </a:p>
          <a:p>
            <a:r>
              <a:rPr lang="cs-CZ" baseline="0" dirty="0"/>
              <a:t>doběhnout – přechodné období</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39</a:t>
            </a:fld>
            <a:endParaRPr lang="cs-CZ"/>
          </a:p>
        </p:txBody>
      </p:sp>
    </p:spTree>
    <p:extLst>
      <p:ext uri="{BB962C8B-B14F-4D97-AF65-F5344CB8AC3E}">
        <p14:creationId xmlns:p14="http://schemas.microsoft.com/office/powerpoint/2010/main" val="299374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rozpočtová pravidla - </a:t>
            </a:r>
            <a:r>
              <a:rPr lang="cs-CZ" sz="1200" b="0" i="0" kern="1200" dirty="0">
                <a:solidFill>
                  <a:schemeClr val="tx1"/>
                </a:solidFill>
                <a:effectLst/>
                <a:latin typeface="+mn-lt"/>
                <a:ea typeface="+mn-ea"/>
                <a:cs typeface="+mn-cs"/>
              </a:rPr>
              <a:t>Správce kapitoly soustavně sleduje a vyhodnocuje hospodárnost, efektivnost a účelnost vynakládání výdajů ve své kapitole. Je-li zřizovatelem organizační složky státu nebo příspěvkové organizace nebo funkci zřizovatele vykonává, působí při jejím řízení k tomu, aby vynakládání výdajů bylo co nejhospodárnější, nejefektivnější a nejúčelnější. (§</a:t>
            </a:r>
            <a:r>
              <a:rPr lang="cs-CZ" sz="1200" b="0" i="0" kern="1200" baseline="0" dirty="0">
                <a:solidFill>
                  <a:schemeClr val="tx1"/>
                </a:solidFill>
                <a:effectLst/>
                <a:latin typeface="+mn-lt"/>
                <a:ea typeface="+mn-ea"/>
                <a:cs typeface="+mn-cs"/>
              </a:rPr>
              <a:t> 39)</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40</a:t>
            </a:fld>
            <a:endParaRPr lang="cs-CZ"/>
          </a:p>
        </p:txBody>
      </p:sp>
    </p:spTree>
    <p:extLst>
      <p:ext uri="{BB962C8B-B14F-4D97-AF65-F5344CB8AC3E}">
        <p14:creationId xmlns:p14="http://schemas.microsoft.com/office/powerpoint/2010/main" val="350841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Z uvedených rozsudků nicméně implicitně vyplývají dvě zásadní skutečnosti – 1) že procesní „zakázkové“ normy mohou být v rozporu s materiálním požadavkem na zachování principů 3E, tzn. že striktní dodržování procesních norem upravujících zadávací řízení nemusí bezvýjimečně vést k „nejvýhodnějšímu“ řešení ve smyslu principů 3E, a za 2) že v takových případech je na místě takový konflikt těchto obecných zásad či principů posuzovat</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41</a:t>
            </a:fld>
            <a:endParaRPr lang="cs-CZ"/>
          </a:p>
        </p:txBody>
      </p:sp>
    </p:spTree>
    <p:extLst>
      <p:ext uri="{BB962C8B-B14F-4D97-AF65-F5344CB8AC3E}">
        <p14:creationId xmlns:p14="http://schemas.microsoft.com/office/powerpoint/2010/main" val="3837739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JŘBU – jde o výklad nikoliv porušení</a:t>
            </a:r>
            <a:r>
              <a:rPr lang="cs-CZ" baseline="0" dirty="0"/>
              <a:t> textu zákona – ten naopak přeci na URČITÉ případy </a:t>
            </a:r>
            <a:r>
              <a:rPr lang="cs-CZ" baseline="0" dirty="0" err="1"/>
              <a:t>vendor</a:t>
            </a:r>
            <a:r>
              <a:rPr lang="cs-CZ" baseline="0" dirty="0"/>
              <a:t> </a:t>
            </a:r>
            <a:r>
              <a:rPr lang="cs-CZ" baseline="0" dirty="0" err="1"/>
              <a:t>lock</a:t>
            </a:r>
            <a:r>
              <a:rPr lang="cs-CZ" baseline="0" dirty="0"/>
              <a:t>-inu míří!</a:t>
            </a:r>
          </a:p>
          <a:p>
            <a:endParaRPr lang="cs-CZ" baseline="0" dirty="0"/>
          </a:p>
          <a:p>
            <a:r>
              <a:rPr lang="cs-CZ" baseline="0" dirty="0"/>
              <a:t>ukázat větev – software na míru – nemá licenci – mohl předvídat – 3E? </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44</a:t>
            </a:fld>
            <a:endParaRPr lang="cs-CZ"/>
          </a:p>
        </p:txBody>
      </p:sp>
    </p:spTree>
    <p:extLst>
      <p:ext uri="{BB962C8B-B14F-4D97-AF65-F5344CB8AC3E}">
        <p14:creationId xmlns:p14="http://schemas.microsoft.com/office/powerpoint/2010/main" val="678310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Ad 1) 62 </a:t>
            </a:r>
            <a:r>
              <a:rPr lang="cs-CZ" dirty="0" err="1"/>
              <a:t>Af</a:t>
            </a:r>
            <a:r>
              <a:rPr lang="cs-CZ" dirty="0"/>
              <a:t> 95/2013</a:t>
            </a:r>
          </a:p>
          <a:p>
            <a:endParaRPr lang="cs-CZ" dirty="0"/>
          </a:p>
          <a:p>
            <a:r>
              <a:rPr lang="cs-CZ" dirty="0"/>
              <a:t>Ad3) GINIS – 62 </a:t>
            </a:r>
            <a:r>
              <a:rPr lang="cs-CZ" dirty="0" err="1"/>
              <a:t>Af</a:t>
            </a:r>
            <a:r>
              <a:rPr lang="cs-CZ"/>
              <a:t> 95/2013</a:t>
            </a:r>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45</a:t>
            </a:fld>
            <a:endParaRPr lang="cs-CZ"/>
          </a:p>
        </p:txBody>
      </p:sp>
    </p:spTree>
    <p:extLst>
      <p:ext uri="{BB962C8B-B14F-4D97-AF65-F5344CB8AC3E}">
        <p14:creationId xmlns:p14="http://schemas.microsoft.com/office/powerpoint/2010/main" val="2123797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 všechno ztraceno?</a:t>
            </a:r>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46</a:t>
            </a:fld>
            <a:endParaRPr lang="cs-CZ"/>
          </a:p>
        </p:txBody>
      </p:sp>
    </p:spTree>
    <p:extLst>
      <p:ext uri="{BB962C8B-B14F-4D97-AF65-F5344CB8AC3E}">
        <p14:creationId xmlns:p14="http://schemas.microsoft.com/office/powerpoint/2010/main" val="299809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aseline="0" dirty="0"/>
              <a:t>Licence – právo užívat, právo měnit, spojovat s jiným počítačovým programem, rozmnožovat a dále distribuovat</a:t>
            </a:r>
          </a:p>
          <a:p>
            <a:endParaRPr lang="cs-CZ" baseline="0" dirty="0"/>
          </a:p>
          <a:p>
            <a:r>
              <a:rPr lang="cs-CZ" baseline="0" dirty="0"/>
              <a:t>Výhradní (nesmí poskytnout jiné osobě ani sám užívat) x nevýhradní licence</a:t>
            </a:r>
          </a:p>
          <a:p>
            <a:r>
              <a:rPr lang="cs-CZ" baseline="0" dirty="0"/>
              <a:t>	omezení – územní, časové, množstevní (multilicence</a:t>
            </a:r>
            <a:endParaRPr lang="cs-CZ" dirty="0"/>
          </a:p>
        </p:txBody>
      </p:sp>
      <p:sp>
        <p:nvSpPr>
          <p:cNvPr id="4" name="Slide Number Placeholder 3"/>
          <p:cNvSpPr>
            <a:spLocks noGrp="1"/>
          </p:cNvSpPr>
          <p:nvPr>
            <p:ph type="sldNum" sz="quarter" idx="10"/>
          </p:nvPr>
        </p:nvSpPr>
        <p:spPr/>
        <p:txBody>
          <a:bodyPr/>
          <a:lstStyle/>
          <a:p>
            <a:fld id="{579EA11C-2F7D-8444-BDC1-A798ED01341A}" type="slidenum">
              <a:rPr lang="cs-CZ" smtClean="0"/>
              <a:t>14</a:t>
            </a:fld>
            <a:endParaRPr lang="cs-CZ"/>
          </a:p>
        </p:txBody>
      </p:sp>
    </p:spTree>
    <p:extLst>
      <p:ext uri="{BB962C8B-B14F-4D97-AF65-F5344CB8AC3E}">
        <p14:creationId xmlns:p14="http://schemas.microsoft.com/office/powerpoint/2010/main" val="154517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JŘBU z technických důvodů – zajímavá ukázka,</a:t>
            </a:r>
            <a:r>
              <a:rPr lang="cs-CZ" baseline="0" dirty="0"/>
              <a:t> že nejde jen o vlastnická práva</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18</a:t>
            </a:fld>
            <a:endParaRPr lang="cs-CZ"/>
          </a:p>
        </p:txBody>
      </p:sp>
    </p:spTree>
    <p:extLst>
      <p:ext uri="{BB962C8B-B14F-4D97-AF65-F5344CB8AC3E}">
        <p14:creationId xmlns:p14="http://schemas.microsoft.com/office/powerpoint/2010/main" val="302641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požadavky na poptávané informační technologie, technickou podporu při užívání informační technologie, předpokládanou dobu jejího užívání, postup po ukončení užívá informační technologie a především nutnost, resp. pravděpodobnost budoucí potřeby informační technologie upravovat či rozšiřovat</a:t>
            </a:r>
          </a:p>
          <a:p>
            <a:endParaRPr lang="cs-CZ" noProof="0" dirty="0"/>
          </a:p>
          <a:p>
            <a:pPr marL="171450" indent="-171450">
              <a:buFontTx/>
              <a:buChar char="-"/>
            </a:pPr>
            <a:r>
              <a:rPr lang="cs-CZ" noProof="0" dirty="0"/>
              <a:t>účel, doba podpory, doba užívání,.. </a:t>
            </a:r>
          </a:p>
          <a:p>
            <a:pPr marL="171450" indent="-171450">
              <a:buFontTx/>
              <a:buChar char="-"/>
            </a:pPr>
            <a:endParaRPr lang="cs-CZ" noProof="0" dirty="0"/>
          </a:p>
          <a:p>
            <a:pPr marL="171450" indent="-171450">
              <a:buFontTx/>
              <a:buChar char="-"/>
            </a:pPr>
            <a:r>
              <a:rPr lang="cs-CZ" noProof="0" dirty="0"/>
              <a:t>stručnou či obecnou úvahu zadavatele, obsaženou v prostém dokumentu vyhotoveném v zásadě toliko za účelem prokázání provedení této úvahy bez návaznosti na konkrétní, zejména strategický dokument, nelze považovat za způsobilou požadavek na kvalifikované zvážení životního cyklu IT plnění naplnit. Ad absurdum by takové dokumenty mohly vznikat ex post, tedy až po zadání veřejné zakázky na informační technologie ryze účelově, dle aktuální potřeby zadavatele, což by jednoznačně odporovalo jejich smyslu a účelu. Na straně druhé však povinnost provést úvahy o životním cyklu poptávaného IT plnění zadavateli zákon o zadávání veřejných zakázek explicitně neukládá a není tedy zákonem stanoveno, jak má postup zadavatele vypadat, jakou má mít formu či obsahové náležitosti. </a:t>
            </a:r>
            <a:r>
              <a:rPr lang="cs-CZ" b="0" u="sng" noProof="0" dirty="0"/>
              <a:t>Povinnost zadavatele provést predikce životního cyklu IT plnění vyplývá z logického předpokladu, že zadavatel před zahájením zadávacího řízení, nejpozději ve fázi přípravy zadávacích podmínek, racionálně zvažuje účel poptávaného plnění, přičemž v případě přezkumu bude zadavatel tyto úvahy nucen prokázat</a:t>
            </a:r>
            <a:r>
              <a:rPr lang="cs-CZ" noProof="0" dirty="0"/>
              <a:t>. Právě z účelu těchto úvah zadavatele je možné určité minimální formální a především obsahové požadavky na tuto úvahu dovozovat.</a:t>
            </a:r>
          </a:p>
          <a:p>
            <a:pPr marL="171450" indent="-171450">
              <a:buFontTx/>
              <a:buChar char="-"/>
            </a:pPr>
            <a:endParaRPr lang="cs-CZ" noProof="0" dirty="0"/>
          </a:p>
          <a:p>
            <a:pPr marL="171450" indent="-171450">
              <a:buFontTx/>
              <a:buChar char="-"/>
            </a:pPr>
            <a:r>
              <a:rPr lang="cs-CZ" noProof="0" dirty="0"/>
              <a:t>k</a:t>
            </a:r>
            <a:r>
              <a:rPr lang="cs-CZ" baseline="0" noProof="0" dirty="0"/>
              <a:t> judikátům - </a:t>
            </a:r>
            <a:r>
              <a:rPr lang="cs-CZ" dirty="0"/>
              <a:t>Vhodnými dokumenty, o které by se popsaná úvaha zadavatele mohla a měla opírat, jsou v případě, kdy je veřejným zadavatelem ve smyslu ustanovení § 4 odst. 1 písm. d) zákona o zadávání veřejných zakázek územně samosprávný celek nebo jeho příspěvková organizace, zejména usnesení rady zadavatele. Dokumenty tohoto druhu se opakovaně objevují ve správních či soudních řízeních - jedná o usnesení výkonného orgánu </a:t>
            </a:r>
          </a:p>
          <a:p>
            <a:pPr marL="171450" indent="-171450">
              <a:buFontTx/>
              <a:buChar char="-"/>
            </a:pPr>
            <a:r>
              <a:rPr lang="cs-CZ" dirty="0"/>
              <a:t>zápisy z jednání vrcholných orgánů zadavatele (např. celouniverzitních orgánů ve vztahu k jednotlivým fakultám) nebo strategické dokumenty zadavatele či jemu nadřízených orgánů.</a:t>
            </a:r>
          </a:p>
          <a:p>
            <a:pPr marL="171450" indent="-171450">
              <a:buFontTx/>
              <a:buChar char="-"/>
            </a:pPr>
            <a:endParaRPr lang="cs-CZ" noProof="0" dirty="0"/>
          </a:p>
          <a:p>
            <a:pPr marL="171450" indent="-171450">
              <a:buFontTx/>
              <a:buChar char="-"/>
            </a:pPr>
            <a:r>
              <a:rPr lang="cs-CZ" dirty="0"/>
              <a:t>Z obsahu dokumentu by mělo být především </a:t>
            </a:r>
            <a:r>
              <a:rPr lang="cs-CZ" dirty="0" err="1"/>
              <a:t>seznatelné</a:t>
            </a:r>
            <a:r>
              <a:rPr lang="cs-CZ" dirty="0"/>
              <a:t>, jaký je účel informační technologie, proč ji zadavatel poptává, jaká je pravděpodobnost jejího budoucího vývoje, zda a případně s jakými jinými systémy musí být kompatibilní, o jak dlouhodobý projekt se jedná, atd. </a:t>
            </a:r>
            <a:endParaRPr lang="cs-CZ" noProof="0" dirty="0"/>
          </a:p>
          <a:p>
            <a:pPr marL="171450" indent="-171450">
              <a:buFontTx/>
              <a:buChar char="-"/>
            </a:pPr>
            <a:endParaRPr lang="cs-CZ" noProof="0" dirty="0"/>
          </a:p>
          <a:p>
            <a:pPr marL="171450" indent="-171450">
              <a:buFontTx/>
              <a:buChar char="-"/>
            </a:pPr>
            <a:r>
              <a:rPr lang="cs-CZ" noProof="0" dirty="0"/>
              <a:t>rozsah licence</a:t>
            </a:r>
            <a:r>
              <a:rPr lang="cs-CZ" baseline="0" noProof="0" dirty="0"/>
              <a:t> </a:t>
            </a:r>
            <a:r>
              <a:rPr lang="mr-IN" baseline="0" noProof="0" dirty="0"/>
              <a:t>–</a:t>
            </a:r>
            <a:r>
              <a:rPr lang="cs-CZ" baseline="0" noProof="0" dirty="0"/>
              <a:t> individuálně! výhradní může být diskriminační</a:t>
            </a:r>
            <a:endParaRPr lang="cs-CZ" noProof="0" dirty="0"/>
          </a:p>
          <a:p>
            <a:pPr marL="171450" indent="-171450">
              <a:buFontTx/>
              <a:buChar char="-"/>
            </a:pPr>
            <a:endParaRPr lang="cs-CZ" noProof="0" dirty="0"/>
          </a:p>
        </p:txBody>
      </p:sp>
      <p:sp>
        <p:nvSpPr>
          <p:cNvPr id="4" name="Slide Number Placeholder 3"/>
          <p:cNvSpPr>
            <a:spLocks noGrp="1"/>
          </p:cNvSpPr>
          <p:nvPr>
            <p:ph type="sldNum" sz="quarter" idx="10"/>
          </p:nvPr>
        </p:nvSpPr>
        <p:spPr/>
        <p:txBody>
          <a:bodyPr/>
          <a:lstStyle/>
          <a:p>
            <a:fld id="{579EA11C-2F7D-8444-BDC1-A798ED01341A}" type="slidenum">
              <a:rPr lang="cs-CZ" smtClean="0"/>
              <a:t>19</a:t>
            </a:fld>
            <a:endParaRPr lang="cs-CZ"/>
          </a:p>
        </p:txBody>
      </p:sp>
    </p:spTree>
    <p:extLst>
      <p:ext uri="{BB962C8B-B14F-4D97-AF65-F5344CB8AC3E}">
        <p14:creationId xmlns:p14="http://schemas.microsoft.com/office/powerpoint/2010/main" val="46307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2 zákona o finanční</a:t>
            </a:r>
            <a:r>
              <a:rPr lang="cs-CZ" baseline="0" dirty="0"/>
              <a:t> kontrole</a:t>
            </a:r>
          </a:p>
          <a:p>
            <a:endParaRPr lang="cs-CZ" baseline="0" dirty="0"/>
          </a:p>
          <a:p>
            <a:r>
              <a:rPr lang="cs-CZ" dirty="0"/>
              <a:t>ZZVZ 3E neobsahuje </a:t>
            </a:r>
            <a:r>
              <a:rPr lang="mr-IN" dirty="0"/>
              <a:t>–</a:t>
            </a:r>
            <a:r>
              <a:rPr lang="cs-CZ" dirty="0"/>
              <a:t> obsahuje procesní pravidla</a:t>
            </a:r>
            <a:r>
              <a:rPr lang="cs-CZ" baseline="0" dirty="0"/>
              <a:t> (formální </a:t>
            </a:r>
            <a:r>
              <a:rPr lang="cs-CZ" baseline="0" dirty="0" err="1"/>
              <a:t>stránk</a:t>
            </a:r>
            <a:r>
              <a:rPr lang="cs-CZ" baseline="0" dirty="0"/>
              <a:t> zadávání VZ)</a:t>
            </a:r>
            <a:endParaRPr lang="cs-CZ" dirty="0"/>
          </a:p>
          <a:p>
            <a:endParaRPr lang="cs-CZ" dirty="0"/>
          </a:p>
          <a:p>
            <a:r>
              <a:rPr lang="cs-CZ" dirty="0"/>
              <a:t>vztah ochrany hospodářské soutěže a 3E je komplikovaný</a:t>
            </a:r>
          </a:p>
          <a:p>
            <a:endParaRPr lang="cs-CZ" dirty="0"/>
          </a:p>
          <a:p>
            <a:r>
              <a:rPr lang="cs-CZ" dirty="0"/>
              <a:t>KDY TEDY MŮŽE V JŘBU</a:t>
            </a:r>
          </a:p>
          <a:p>
            <a:r>
              <a:rPr lang="cs-CZ" dirty="0"/>
              <a:t>v zásadě máme 4 varianty</a:t>
            </a:r>
          </a:p>
          <a:p>
            <a:pPr marL="228600" indent="-228600">
              <a:buAutoNum type="arabicParenR"/>
            </a:pPr>
            <a:r>
              <a:rPr lang="cs-CZ" dirty="0"/>
              <a:t>předpokládali jsme</a:t>
            </a:r>
            <a:r>
              <a:rPr lang="cs-CZ" baseline="0" dirty="0"/>
              <a:t> potřebu změny a nastavili tak licenční podmínky </a:t>
            </a:r>
            <a:r>
              <a:rPr lang="mr-IN" baseline="0" dirty="0"/>
              <a:t>–</a:t>
            </a:r>
            <a:r>
              <a:rPr lang="cs-CZ" baseline="0" dirty="0"/>
              <a:t> navazující VZ v otevřeném řízení -OK</a:t>
            </a:r>
          </a:p>
          <a:p>
            <a:pPr marL="228600" indent="-228600">
              <a:buAutoNum type="arabicParenR"/>
            </a:pPr>
            <a:r>
              <a:rPr lang="cs-CZ" baseline="0" dirty="0"/>
              <a:t>nepředpokládali jsem změnu a nesjednali a nepotřebovali </a:t>
            </a:r>
            <a:r>
              <a:rPr lang="mr-IN" baseline="0" dirty="0"/>
              <a:t>–</a:t>
            </a:r>
            <a:r>
              <a:rPr lang="cs-CZ" baseline="0" dirty="0"/>
              <a:t> OK</a:t>
            </a:r>
          </a:p>
          <a:p>
            <a:pPr marL="228600" indent="-228600">
              <a:buAutoNum type="arabicParenR"/>
            </a:pPr>
            <a:r>
              <a:rPr lang="cs-CZ" baseline="0" dirty="0"/>
              <a:t>měl předpokládat ale neupravil </a:t>
            </a:r>
            <a:r>
              <a:rPr lang="mr-IN" baseline="0" dirty="0"/>
              <a:t>–</a:t>
            </a:r>
            <a:r>
              <a:rPr lang="cs-CZ" baseline="0" dirty="0"/>
              <a:t> </a:t>
            </a:r>
            <a:r>
              <a:rPr lang="cs-CZ" baseline="0" dirty="0" err="1"/>
              <a:t>jŘBU</a:t>
            </a:r>
            <a:r>
              <a:rPr lang="cs-CZ" baseline="0" dirty="0"/>
              <a:t> </a:t>
            </a:r>
            <a:r>
              <a:rPr lang="mr-IN" baseline="0" dirty="0"/>
              <a:t>–</a:t>
            </a:r>
            <a:r>
              <a:rPr lang="cs-CZ" baseline="0" dirty="0"/>
              <a:t> KO</a:t>
            </a:r>
          </a:p>
          <a:p>
            <a:pPr marL="228600" indent="-228600">
              <a:buAutoNum type="arabicParenR"/>
            </a:pPr>
            <a:r>
              <a:rPr lang="cs-CZ" baseline="0" dirty="0"/>
              <a:t>neměl předpokládat neupravil - OK</a:t>
            </a:r>
          </a:p>
          <a:p>
            <a:endParaRPr lang="cs-CZ" dirty="0"/>
          </a:p>
        </p:txBody>
      </p:sp>
      <p:sp>
        <p:nvSpPr>
          <p:cNvPr id="4" name="Slide Number Placeholder 3"/>
          <p:cNvSpPr>
            <a:spLocks noGrp="1"/>
          </p:cNvSpPr>
          <p:nvPr>
            <p:ph type="sldNum" sz="quarter" idx="10"/>
          </p:nvPr>
        </p:nvSpPr>
        <p:spPr/>
        <p:txBody>
          <a:bodyPr/>
          <a:lstStyle/>
          <a:p>
            <a:fld id="{579EA11C-2F7D-8444-BDC1-A798ED01341A}" type="slidenum">
              <a:rPr lang="cs-CZ" smtClean="0"/>
              <a:t>20</a:t>
            </a:fld>
            <a:endParaRPr lang="cs-CZ"/>
          </a:p>
        </p:txBody>
      </p:sp>
    </p:spTree>
    <p:extLst>
      <p:ext uri="{BB962C8B-B14F-4D97-AF65-F5344CB8AC3E}">
        <p14:creationId xmlns:p14="http://schemas.microsoft.com/office/powerpoint/2010/main" val="53800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existuje např. řešení RADNICE VERA, která má řadu modulů</a:t>
            </a:r>
            <a:r>
              <a:rPr lang="cs-CZ" baseline="0" dirty="0"/>
              <a:t> – musí </a:t>
            </a:r>
            <a:r>
              <a:rPr lang="cs-CZ" baseline="0" dirty="0" err="1"/>
              <a:t>zatel</a:t>
            </a:r>
            <a:r>
              <a:rPr lang="cs-CZ" baseline="0" dirty="0"/>
              <a:t> vždy chtít na míru řešení, když ho nepotřebuje?</a:t>
            </a:r>
          </a:p>
          <a:p>
            <a:endParaRPr lang="cs-CZ" baseline="0" dirty="0"/>
          </a:p>
          <a:p>
            <a:r>
              <a:rPr lang="cs-CZ" baseline="0" dirty="0"/>
              <a:t>Ad 2) 5 </a:t>
            </a:r>
            <a:r>
              <a:rPr lang="cs-CZ" baseline="0" dirty="0" err="1"/>
              <a:t>Afs</a:t>
            </a:r>
            <a:r>
              <a:rPr lang="cs-CZ" baseline="0" dirty="0"/>
              <a:t> 42/2012</a:t>
            </a:r>
          </a:p>
          <a:p>
            <a:endParaRPr lang="cs-CZ" baseline="0" dirty="0"/>
          </a:p>
          <a:p>
            <a:r>
              <a:rPr lang="cs-CZ" baseline="0" dirty="0"/>
              <a:t>Ad 5) jednak licence a jednak nové řízení – Karta Pražana</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21</a:t>
            </a:fld>
            <a:endParaRPr lang="cs-CZ"/>
          </a:p>
        </p:txBody>
      </p:sp>
    </p:spTree>
    <p:extLst>
      <p:ext uri="{BB962C8B-B14F-4D97-AF65-F5344CB8AC3E}">
        <p14:creationId xmlns:p14="http://schemas.microsoft.com/office/powerpoint/2010/main" val="294930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důvod</a:t>
            </a:r>
            <a:r>
              <a:rPr lang="en-US" dirty="0"/>
              <a:t> pro </a:t>
            </a:r>
            <a:r>
              <a:rPr lang="en-US" dirty="0" err="1"/>
              <a:t>jřbu</a:t>
            </a:r>
            <a:r>
              <a:rPr lang="en-US" dirty="0"/>
              <a:t> </a:t>
            </a:r>
            <a:r>
              <a:rPr lang="mr-IN" dirty="0"/>
              <a:t>–</a:t>
            </a:r>
            <a:r>
              <a:rPr lang="en-US" dirty="0"/>
              <a:t> </a:t>
            </a:r>
            <a:r>
              <a:rPr lang="en-US" dirty="0" err="1"/>
              <a:t>dodané</a:t>
            </a:r>
            <a:r>
              <a:rPr lang="en-US" dirty="0"/>
              <a:t> </a:t>
            </a:r>
            <a:r>
              <a:rPr lang="en-US" dirty="0" err="1"/>
              <a:t>plnění</a:t>
            </a:r>
            <a:r>
              <a:rPr lang="en-US" baseline="0" dirty="0"/>
              <a:t> je </a:t>
            </a:r>
            <a:r>
              <a:rPr lang="en-US" baseline="0" dirty="0" err="1"/>
              <a:t>autorským</a:t>
            </a:r>
            <a:r>
              <a:rPr lang="en-US" baseline="0" dirty="0"/>
              <a:t> </a:t>
            </a:r>
            <a:r>
              <a:rPr lang="en-US" baseline="0" dirty="0" err="1"/>
              <a:t>dílem</a:t>
            </a:r>
            <a:r>
              <a:rPr lang="en-US" baseline="0" dirty="0"/>
              <a:t> a </a:t>
            </a:r>
            <a:r>
              <a:rPr lang="en-US" baseline="0" dirty="0" err="1"/>
              <a:t>úprava</a:t>
            </a:r>
            <a:r>
              <a:rPr lang="en-US" baseline="0" dirty="0"/>
              <a:t> by </a:t>
            </a:r>
            <a:r>
              <a:rPr lang="en-US" baseline="0" dirty="0" err="1"/>
              <a:t>byla</a:t>
            </a:r>
            <a:r>
              <a:rPr lang="en-US" baseline="0" dirty="0"/>
              <a:t> </a:t>
            </a:r>
            <a:r>
              <a:rPr lang="en-US" baseline="0" dirty="0" err="1"/>
              <a:t>zásahem</a:t>
            </a:r>
            <a:r>
              <a:rPr lang="en-US" baseline="0" dirty="0"/>
              <a:t> do </a:t>
            </a:r>
            <a:r>
              <a:rPr lang="en-US" baseline="0" dirty="0" err="1"/>
              <a:t>autorských</a:t>
            </a:r>
            <a:r>
              <a:rPr lang="en-US" baseline="0" dirty="0"/>
              <a:t> </a:t>
            </a:r>
            <a:r>
              <a:rPr lang="en-US" baseline="0" dirty="0" err="1"/>
              <a:t>práv</a:t>
            </a:r>
            <a:r>
              <a:rPr lang="en-US" baseline="0" dirty="0"/>
              <a:t> </a:t>
            </a:r>
            <a:r>
              <a:rPr lang="mr-IN" baseline="0" dirty="0"/>
              <a:t>–</a:t>
            </a:r>
            <a:r>
              <a:rPr lang="en-US" baseline="0" dirty="0"/>
              <a:t> </a:t>
            </a:r>
            <a:r>
              <a:rPr lang="en-US" baseline="0" dirty="0" err="1"/>
              <a:t>současně</a:t>
            </a:r>
            <a:r>
              <a:rPr lang="en-US" baseline="0" dirty="0"/>
              <a:t> </a:t>
            </a:r>
            <a:r>
              <a:rPr lang="en-US" baseline="0" dirty="0" err="1"/>
              <a:t>zadavatel</a:t>
            </a:r>
            <a:r>
              <a:rPr lang="en-US" baseline="0" dirty="0"/>
              <a:t> </a:t>
            </a:r>
            <a:r>
              <a:rPr lang="en-US" baseline="0" dirty="0" err="1"/>
              <a:t>nedispuje</a:t>
            </a:r>
            <a:r>
              <a:rPr lang="en-US" baseline="0" dirty="0"/>
              <a:t> </a:t>
            </a:r>
            <a:r>
              <a:rPr lang="en-US" baseline="0" dirty="0" err="1"/>
              <a:t>oprávněním</a:t>
            </a:r>
            <a:endParaRPr lang="en-US" baseline="0" dirty="0"/>
          </a:p>
          <a:p>
            <a:endParaRPr lang="en-US" baseline="0" dirty="0"/>
          </a:p>
          <a:p>
            <a:pPr marL="228600" indent="-228600">
              <a:buAutoNum type="arabicPeriod"/>
            </a:pPr>
            <a:r>
              <a:rPr lang="en-US" baseline="0" dirty="0" err="1"/>
              <a:t>předmět</a:t>
            </a:r>
            <a:r>
              <a:rPr lang="en-US" baseline="0" dirty="0"/>
              <a:t> </a:t>
            </a:r>
            <a:r>
              <a:rPr lang="en-US" baseline="0" dirty="0" err="1"/>
              <a:t>původní</a:t>
            </a:r>
            <a:r>
              <a:rPr lang="en-US" baseline="0" dirty="0"/>
              <a:t> VZ </a:t>
            </a:r>
            <a:r>
              <a:rPr lang="mr-IN" baseline="0" dirty="0"/>
              <a:t>–</a:t>
            </a:r>
            <a:r>
              <a:rPr lang="en-US" baseline="0" dirty="0"/>
              <a:t> </a:t>
            </a:r>
            <a:r>
              <a:rPr lang="en-US" baseline="0" dirty="0" err="1"/>
              <a:t>autorské</a:t>
            </a:r>
            <a:r>
              <a:rPr lang="en-US" baseline="0" dirty="0"/>
              <a:t> </a:t>
            </a:r>
            <a:r>
              <a:rPr lang="en-US" baseline="0" dirty="0" err="1"/>
              <a:t>dílo</a:t>
            </a:r>
            <a:endParaRPr lang="en-US" baseline="0" dirty="0"/>
          </a:p>
          <a:p>
            <a:pPr marL="228600" indent="-228600">
              <a:buAutoNum type="arabicPeriod"/>
            </a:pPr>
            <a:r>
              <a:rPr lang="en-US" baseline="0" dirty="0" err="1"/>
              <a:t>změnou</a:t>
            </a:r>
            <a:r>
              <a:rPr lang="en-US" baseline="0" dirty="0"/>
              <a:t> </a:t>
            </a:r>
            <a:r>
              <a:rPr lang="en-US" baseline="0" dirty="0" err="1"/>
              <a:t>zásah</a:t>
            </a:r>
            <a:r>
              <a:rPr lang="en-US" baseline="0" dirty="0"/>
              <a:t> do </a:t>
            </a:r>
            <a:r>
              <a:rPr lang="en-US" baseline="0" dirty="0" err="1"/>
              <a:t>autorských</a:t>
            </a:r>
            <a:r>
              <a:rPr lang="en-US" baseline="0" dirty="0"/>
              <a:t> </a:t>
            </a:r>
            <a:r>
              <a:rPr lang="en-US" baseline="0" dirty="0" err="1"/>
              <a:t>práv</a:t>
            </a:r>
            <a:endParaRPr lang="en-US" baseline="0" dirty="0"/>
          </a:p>
          <a:p>
            <a:pPr marL="228600" indent="-228600">
              <a:buAutoNum type="arabicPeriod"/>
            </a:pPr>
            <a:r>
              <a:rPr lang="en-US" baseline="0" dirty="0" err="1"/>
              <a:t>zadavatel</a:t>
            </a:r>
            <a:r>
              <a:rPr lang="en-US" baseline="0" dirty="0"/>
              <a:t> </a:t>
            </a:r>
            <a:r>
              <a:rPr lang="en-US" baseline="0" dirty="0" err="1"/>
              <a:t>nemá</a:t>
            </a:r>
            <a:r>
              <a:rPr lang="en-US" baseline="0" dirty="0"/>
              <a:t> </a:t>
            </a:r>
            <a:r>
              <a:rPr lang="en-US" baseline="0" dirty="0" err="1"/>
              <a:t>potřebná</a:t>
            </a:r>
            <a:r>
              <a:rPr lang="en-US" baseline="0" dirty="0"/>
              <a:t> </a:t>
            </a:r>
            <a:r>
              <a:rPr lang="en-US" baseline="0" dirty="0" err="1"/>
              <a:t>oprávnění</a:t>
            </a:r>
            <a:endParaRPr lang="cs-CZ" dirty="0"/>
          </a:p>
        </p:txBody>
      </p:sp>
      <p:sp>
        <p:nvSpPr>
          <p:cNvPr id="4" name="Slide Number Placeholder 3"/>
          <p:cNvSpPr>
            <a:spLocks noGrp="1"/>
          </p:cNvSpPr>
          <p:nvPr>
            <p:ph type="sldNum" sz="quarter" idx="10"/>
          </p:nvPr>
        </p:nvSpPr>
        <p:spPr/>
        <p:txBody>
          <a:bodyPr/>
          <a:lstStyle/>
          <a:p>
            <a:fld id="{579EA11C-2F7D-8444-BDC1-A798ED01341A}" type="slidenum">
              <a:rPr lang="cs-CZ" smtClean="0"/>
              <a:t>22</a:t>
            </a:fld>
            <a:endParaRPr lang="cs-CZ"/>
          </a:p>
        </p:txBody>
      </p:sp>
    </p:spTree>
    <p:extLst>
      <p:ext uri="{BB962C8B-B14F-4D97-AF65-F5344CB8AC3E}">
        <p14:creationId xmlns:p14="http://schemas.microsoft.com/office/powerpoint/2010/main" val="189368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Charakteristika</a:t>
            </a:r>
            <a:r>
              <a:rPr lang="cs-CZ" baseline="0" dirty="0"/>
              <a:t> řízení</a:t>
            </a:r>
          </a:p>
          <a:p>
            <a:endParaRPr lang="cs-CZ" baseline="0" dirty="0"/>
          </a:p>
          <a:p>
            <a:r>
              <a:rPr lang="cs-CZ" baseline="0" dirty="0"/>
              <a:t>Postup v řízení</a:t>
            </a:r>
          </a:p>
          <a:p>
            <a:endParaRPr lang="cs-CZ" baseline="0" dirty="0"/>
          </a:p>
          <a:p>
            <a:r>
              <a:rPr lang="cs-CZ" baseline="0" dirty="0"/>
              <a:t>ZZVZ tak s </a:t>
            </a:r>
            <a:r>
              <a:rPr lang="cs-CZ" baseline="0" dirty="0" err="1"/>
              <a:t>vendorem</a:t>
            </a:r>
            <a:r>
              <a:rPr lang="cs-CZ" baseline="0" dirty="0"/>
              <a:t> počítá ALE NE NEOMEZENĚ</a:t>
            </a:r>
            <a:endParaRPr lang="cs-CZ" dirty="0"/>
          </a:p>
        </p:txBody>
      </p:sp>
      <p:sp>
        <p:nvSpPr>
          <p:cNvPr id="4" name="Zástupný symbol pro číslo snímku 3"/>
          <p:cNvSpPr>
            <a:spLocks noGrp="1"/>
          </p:cNvSpPr>
          <p:nvPr>
            <p:ph type="sldNum" sz="quarter" idx="10"/>
          </p:nvPr>
        </p:nvSpPr>
        <p:spPr/>
        <p:txBody>
          <a:bodyPr/>
          <a:lstStyle/>
          <a:p>
            <a:fld id="{579EA11C-2F7D-8444-BDC1-A798ED01341A}" type="slidenum">
              <a:rPr lang="cs-CZ" smtClean="0"/>
              <a:t>23</a:t>
            </a:fld>
            <a:endParaRPr lang="cs-CZ"/>
          </a:p>
        </p:txBody>
      </p:sp>
    </p:spTree>
    <p:extLst>
      <p:ext uri="{BB962C8B-B14F-4D97-AF65-F5344CB8AC3E}">
        <p14:creationId xmlns:p14="http://schemas.microsoft.com/office/powerpoint/2010/main" val="393391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i="0">
                <a:latin typeface="Montserrat Light" charset="0"/>
                <a:ea typeface="Montserrat Light" charset="0"/>
                <a:cs typeface="Montserrat Light" charset="0"/>
              </a:defRPr>
            </a:lvl1pPr>
          </a:lstStyle>
          <a:p>
            <a:r>
              <a:rPr lang="en-US" dirty="0"/>
              <a:t>Click to edit Master title style</a:t>
            </a:r>
            <a:endParaRPr lang="cs-CZ"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Montserrat Light" charset="0"/>
                <a:ea typeface="Montserrat Light" charset="0"/>
                <a:cs typeface="Montserrat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cs-CZ" dirty="0"/>
          </a:p>
        </p:txBody>
      </p:sp>
      <p:sp>
        <p:nvSpPr>
          <p:cNvPr id="6" name="Slide Number Placeholder 5"/>
          <p:cNvSpPr>
            <a:spLocks noGrp="1"/>
          </p:cNvSpPr>
          <p:nvPr>
            <p:ph type="sldNum" sz="quarter" idx="12"/>
          </p:nvPr>
        </p:nvSpPr>
        <p:spPr/>
        <p:txBody>
          <a:bodyPr/>
          <a:lstStyle>
            <a:lvl1pPr>
              <a:defRPr b="0" i="0">
                <a:latin typeface="Montserrat Light" charset="0"/>
                <a:ea typeface="Montserrat Light" charset="0"/>
                <a:cs typeface="Montserrat Light" charset="0"/>
              </a:defRPr>
            </a:lvl1pPr>
          </a:lstStyle>
          <a:p>
            <a:r>
              <a:rPr lang="cs-CZ" b="0" i="0" dirty="0" err="1">
                <a:latin typeface="Montserrat Light" charset="0"/>
                <a:ea typeface="Montserrat Light" charset="0"/>
                <a:cs typeface="Montserrat Light" charset="0"/>
              </a:rPr>
              <a:t>www.ilconsulting.cz</a:t>
            </a:r>
            <a:endParaRPr lang="cs-CZ" dirty="0"/>
          </a:p>
        </p:txBody>
      </p:sp>
    </p:spTree>
    <p:extLst>
      <p:ext uri="{BB962C8B-B14F-4D97-AF65-F5344CB8AC3E}">
        <p14:creationId xmlns:p14="http://schemas.microsoft.com/office/powerpoint/2010/main" val="115116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DFE4A4ED-8470-3C40-9DB4-6DFB4425935C}" type="datetimeFigureOut">
              <a:rPr lang="cs-CZ" smtClean="0"/>
              <a:t>27.04.2022</a:t>
            </a:fld>
            <a:endParaRPr lang="cs-C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Slide Number Placeholder 5"/>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7664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DFE4A4ED-8470-3C40-9DB4-6DFB4425935C}" type="datetimeFigureOut">
              <a:rPr lang="cs-CZ" smtClean="0"/>
              <a:t>27.04.2022</a:t>
            </a:fld>
            <a:endParaRPr lang="cs-C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Slide Number Placeholder 5"/>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58970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hasCustomPrompt="1"/>
          </p:nvPr>
        </p:nvSpPr>
        <p:spPr/>
        <p:txBody>
          <a:bodyPr/>
          <a:lstStyle>
            <a:lvl1pPr algn="just">
              <a:defRPr baseline="0"/>
            </a:lvl1pPr>
            <a:lvl2pPr algn="just">
              <a:defRPr/>
            </a:lvl2pPr>
            <a:lvl3pPr algn="just">
              <a:defRPr/>
            </a:lvl3pPr>
            <a:lvl4pPr algn="just">
              <a:defRPr/>
            </a:lvl4pPr>
            <a:lvl5pPr algn="just">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24340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4A4ED-8470-3C40-9DB4-6DFB4425935C}" type="datetimeFigureOut">
              <a:rPr lang="cs-CZ" smtClean="0"/>
              <a:t>27.04.2022</a:t>
            </a:fld>
            <a:endParaRPr lang="cs-C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Slide Number Placeholder 5"/>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73263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DFE4A4ED-8470-3C40-9DB4-6DFB4425935C}" type="datetimeFigureOut">
              <a:rPr lang="cs-CZ" smtClean="0"/>
              <a:t>27.04.2022</a:t>
            </a:fld>
            <a:endParaRPr lang="cs-C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Slide Number Placeholder 6"/>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185446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DFE4A4ED-8470-3C40-9DB4-6DFB4425935C}" type="datetimeFigureOut">
              <a:rPr lang="cs-CZ" smtClean="0"/>
              <a:t>27.04.2022</a:t>
            </a:fld>
            <a:endParaRPr lang="cs-CZ"/>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cs-CZ"/>
          </a:p>
        </p:txBody>
      </p:sp>
      <p:sp>
        <p:nvSpPr>
          <p:cNvPr id="9" name="Slide Number Placeholder 8"/>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149844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DFE4A4ED-8470-3C40-9DB4-6DFB4425935C}" type="datetimeFigureOut">
              <a:rPr lang="cs-CZ" smtClean="0"/>
              <a:t>27.04.2022</a:t>
            </a:fld>
            <a:endParaRPr lang="cs-CZ"/>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cs-CZ"/>
          </a:p>
        </p:txBody>
      </p:sp>
      <p:sp>
        <p:nvSpPr>
          <p:cNvPr id="5" name="Slide Number Placeholder 4"/>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84736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4A4ED-8470-3C40-9DB4-6DFB4425935C}" type="datetimeFigureOut">
              <a:rPr lang="cs-CZ" smtClean="0"/>
              <a:t>27.04.2022</a:t>
            </a:fld>
            <a:endParaRPr lang="cs-CZ"/>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Slide Number Placeholder 3"/>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164570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E4A4ED-8470-3C40-9DB4-6DFB4425935C}" type="datetimeFigureOut">
              <a:rPr lang="cs-CZ" smtClean="0"/>
              <a:t>27.04.2022</a:t>
            </a:fld>
            <a:endParaRPr lang="cs-C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Slide Number Placeholder 6"/>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199503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E4A4ED-8470-3C40-9DB4-6DFB4425935C}" type="datetimeFigureOut">
              <a:rPr lang="cs-CZ" smtClean="0"/>
              <a:t>27.04.2022</a:t>
            </a:fld>
            <a:endParaRPr lang="cs-CZ"/>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Slide Number Placeholder 6"/>
          <p:cNvSpPr>
            <a:spLocks noGrp="1"/>
          </p:cNvSpPr>
          <p:nvPr>
            <p:ph type="sldNum" sz="quarter" idx="12"/>
          </p:nvPr>
        </p:nvSpPr>
        <p:spPr/>
        <p:txBody>
          <a:bodyPr/>
          <a:lstStyle/>
          <a:p>
            <a:fld id="{FAB7D192-13D1-8C4F-9D71-EAB23BE24DA0}" type="slidenum">
              <a:rPr lang="cs-CZ" smtClean="0"/>
              <a:t>‹#›</a:t>
            </a:fld>
            <a:endParaRPr lang="cs-CZ"/>
          </a:p>
        </p:txBody>
      </p:sp>
    </p:spTree>
    <p:extLst>
      <p:ext uri="{BB962C8B-B14F-4D97-AF65-F5344CB8AC3E}">
        <p14:creationId xmlns:p14="http://schemas.microsoft.com/office/powerpoint/2010/main" val="194296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cs-C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4A4ED-8470-3C40-9DB4-6DFB4425935C}" type="datetimeFigureOut">
              <a:rPr lang="cs-CZ" smtClean="0"/>
              <a:t>27.04.2022</a:t>
            </a:fld>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7D192-13D1-8C4F-9D71-EAB23BE24DA0}" type="slidenum">
              <a:rPr lang="cs-CZ" smtClean="0"/>
              <a:t>‹#›</a:t>
            </a:fld>
            <a:endParaRPr lang="cs-CZ"/>
          </a:p>
        </p:txBody>
      </p:sp>
    </p:spTree>
    <p:extLst>
      <p:ext uri="{BB962C8B-B14F-4D97-AF65-F5344CB8AC3E}">
        <p14:creationId xmlns:p14="http://schemas.microsoft.com/office/powerpoint/2010/main" val="48547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rgbClr val="7CAF20"/>
          </a:solidFill>
          <a:latin typeface="Montserrat Light" charset="0"/>
          <a:ea typeface="Montserrat Light" charset="0"/>
          <a:cs typeface="Montserrat Light" charset="0"/>
        </a:defRPr>
      </a:lvl1pPr>
    </p:titleStyle>
    <p:bodyStyle>
      <a:lvl1pPr marL="363538" indent="-363538" algn="l" defTabSz="914400" rtl="0" eaLnBrk="1" latinLnBrk="0" hangingPunct="1">
        <a:lnSpc>
          <a:spcPct val="90000"/>
        </a:lnSpc>
        <a:spcBef>
          <a:spcPts val="1000"/>
        </a:spcBef>
        <a:buClr>
          <a:srgbClr val="7CAF20"/>
        </a:buClr>
        <a:buFont typeface="Wingdings" charset="2"/>
        <a:buChar char="§"/>
        <a:tabLst/>
        <a:defRPr sz="2800" b="0" i="0" kern="1200">
          <a:solidFill>
            <a:schemeClr val="tx1"/>
          </a:solidFill>
          <a:latin typeface="Montserrat Light" charset="0"/>
          <a:ea typeface="Montserrat Light" charset="0"/>
          <a:cs typeface="Montserrat Light" charset="0"/>
        </a:defRPr>
      </a:lvl1pPr>
      <a:lvl2pPr marL="811213" indent="-354013" algn="l" defTabSz="914400" rtl="0" eaLnBrk="1" latinLnBrk="0" hangingPunct="1">
        <a:lnSpc>
          <a:spcPct val="90000"/>
        </a:lnSpc>
        <a:spcBef>
          <a:spcPts val="500"/>
        </a:spcBef>
        <a:buClr>
          <a:srgbClr val="7CAF20"/>
        </a:buClr>
        <a:buSzPct val="75000"/>
        <a:buFont typeface="Courier New" charset="0"/>
        <a:buChar char="o"/>
        <a:tabLst/>
        <a:defRPr sz="2400" b="0" i="0" kern="1200">
          <a:solidFill>
            <a:schemeClr val="tx1"/>
          </a:solidFill>
          <a:latin typeface="Montserrat Light" charset="0"/>
          <a:ea typeface="Montserrat Light" charset="0"/>
          <a:cs typeface="Montserrat Light" charset="0"/>
        </a:defRPr>
      </a:lvl2pPr>
      <a:lvl3pPr marL="914400" indent="0" algn="l" defTabSz="914400" rtl="0" eaLnBrk="1" latinLnBrk="0" hangingPunct="1">
        <a:lnSpc>
          <a:spcPct val="90000"/>
        </a:lnSpc>
        <a:spcBef>
          <a:spcPts val="500"/>
        </a:spcBef>
        <a:buClr>
          <a:srgbClr val="7CAF20"/>
        </a:buClr>
        <a:buFont typeface="Wingdings" charset="2"/>
        <a:buNone/>
        <a:defRPr sz="2000" b="0" i="0" kern="1200">
          <a:solidFill>
            <a:schemeClr val="tx1"/>
          </a:solidFill>
          <a:latin typeface="Montserrat Light" charset="0"/>
          <a:ea typeface="Montserrat Light" charset="0"/>
          <a:cs typeface="Montserrat Light" charset="0"/>
        </a:defRPr>
      </a:lvl3pPr>
      <a:lvl4pPr marL="1371600" indent="0" algn="l" defTabSz="914400" rtl="0" eaLnBrk="1" latinLnBrk="0" hangingPunct="1">
        <a:lnSpc>
          <a:spcPct val="90000"/>
        </a:lnSpc>
        <a:spcBef>
          <a:spcPts val="500"/>
        </a:spcBef>
        <a:buClr>
          <a:srgbClr val="7CAF20"/>
        </a:buClr>
        <a:buFont typeface="Wingdings" charset="2"/>
        <a:buNone/>
        <a:defRPr sz="1800" b="0" i="0" kern="1200">
          <a:solidFill>
            <a:schemeClr val="tx1"/>
          </a:solidFill>
          <a:latin typeface="Montserrat Light" charset="0"/>
          <a:ea typeface="Montserrat Light" charset="0"/>
          <a:cs typeface="Montserrat Light" charset="0"/>
        </a:defRPr>
      </a:lvl4pPr>
      <a:lvl5pPr marL="1828800" indent="0" algn="l" defTabSz="914400" rtl="0" eaLnBrk="1" latinLnBrk="0" hangingPunct="1">
        <a:lnSpc>
          <a:spcPct val="90000"/>
        </a:lnSpc>
        <a:spcBef>
          <a:spcPts val="500"/>
        </a:spcBef>
        <a:buClr>
          <a:srgbClr val="7CAF20"/>
        </a:buClr>
        <a:buFont typeface="Wingdings" charset="2"/>
        <a:buNone/>
        <a:defRPr sz="1800" b="0" i="0" kern="1200">
          <a:solidFill>
            <a:schemeClr val="tx1"/>
          </a:solidFill>
          <a:latin typeface="Montserrat Light" charset="0"/>
          <a:ea typeface="Montserrat Light" charset="0"/>
          <a:cs typeface="Montserra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linek@akjelinek.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jelinek@akjelinek.cz"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850078"/>
            <a:ext cx="10363200" cy="1310038"/>
          </a:xfrm>
        </p:spPr>
        <p:txBody>
          <a:bodyPr>
            <a:normAutofit/>
          </a:bodyPr>
          <a:lstStyle/>
          <a:p>
            <a:r>
              <a:rPr lang="cs-CZ" sz="4400" dirty="0" err="1">
                <a:solidFill>
                  <a:srgbClr val="7CAF20"/>
                </a:solidFill>
                <a:latin typeface="Montserrat Light" charset="0"/>
                <a:ea typeface="Montserrat Light" charset="0"/>
                <a:cs typeface="Montserrat Light" charset="0"/>
              </a:rPr>
              <a:t>Vendor</a:t>
            </a:r>
            <a:r>
              <a:rPr lang="cs-CZ" sz="4400" dirty="0">
                <a:solidFill>
                  <a:srgbClr val="7CAF20"/>
                </a:solidFill>
                <a:latin typeface="Montserrat Light" charset="0"/>
                <a:ea typeface="Montserrat Light" charset="0"/>
                <a:cs typeface="Montserrat Light" charset="0"/>
              </a:rPr>
              <a:t> </a:t>
            </a:r>
            <a:r>
              <a:rPr lang="cs-CZ" sz="4400" dirty="0" err="1">
                <a:solidFill>
                  <a:srgbClr val="7CAF20"/>
                </a:solidFill>
                <a:latin typeface="Montserrat Light" charset="0"/>
                <a:ea typeface="Montserrat Light" charset="0"/>
                <a:cs typeface="Montserrat Light" charset="0"/>
              </a:rPr>
              <a:t>Lock</a:t>
            </a:r>
            <a:r>
              <a:rPr lang="cs-CZ" sz="4400" dirty="0">
                <a:solidFill>
                  <a:srgbClr val="7CAF20"/>
                </a:solidFill>
                <a:latin typeface="Montserrat Light" charset="0"/>
                <a:ea typeface="Montserrat Light" charset="0"/>
                <a:cs typeface="Montserrat Light" charset="0"/>
              </a:rPr>
              <a:t>-in</a:t>
            </a:r>
            <a:r>
              <a:rPr lang="cs-CZ" sz="4400" dirty="0"/>
              <a:t> – aktuální otázky</a:t>
            </a:r>
            <a:endParaRPr lang="cs-CZ" sz="4400" dirty="0">
              <a:solidFill>
                <a:srgbClr val="7CAF20"/>
              </a:solidFill>
              <a:latin typeface="Montserrat Light" charset="0"/>
              <a:ea typeface="Montserrat Light" charset="0"/>
              <a:cs typeface="Montserrat Light" charset="0"/>
            </a:endParaRPr>
          </a:p>
        </p:txBody>
      </p:sp>
      <p:sp>
        <p:nvSpPr>
          <p:cNvPr id="3" name="Subtitle 2"/>
          <p:cNvSpPr>
            <a:spLocks noGrp="1"/>
          </p:cNvSpPr>
          <p:nvPr>
            <p:ph type="subTitle" idx="1"/>
          </p:nvPr>
        </p:nvSpPr>
        <p:spPr>
          <a:xfrm>
            <a:off x="4209390" y="4538269"/>
            <a:ext cx="4400037" cy="504879"/>
          </a:xfrm>
        </p:spPr>
        <p:txBody>
          <a:bodyPr>
            <a:normAutofit/>
          </a:bodyPr>
          <a:lstStyle/>
          <a:p>
            <a:r>
              <a:rPr lang="cs-CZ" dirty="0">
                <a:latin typeface="Montserrat Light" charset="0"/>
                <a:ea typeface="Montserrat Light" charset="0"/>
                <a:cs typeface="Montserrat Light" charset="0"/>
              </a:rPr>
              <a:t>JUDr. Kamil Jelínek, </a:t>
            </a:r>
            <a:r>
              <a:rPr lang="cs-CZ" dirty="0" err="1">
                <a:latin typeface="Montserrat Light" charset="0"/>
                <a:ea typeface="Montserrat Light" charset="0"/>
                <a:cs typeface="Montserrat Light" charset="0"/>
              </a:rPr>
              <a:t>Ph</a:t>
            </a:r>
            <a:r>
              <a:rPr lang="cs-CZ" dirty="0">
                <a:latin typeface="Montserrat Light" charset="0"/>
                <a:ea typeface="Montserrat Light" charset="0"/>
                <a:cs typeface="Montserrat Light" charset="0"/>
              </a:rPr>
              <a:t>. D.</a:t>
            </a:r>
          </a:p>
          <a:p>
            <a:endParaRPr lang="cs-CZ" dirty="0">
              <a:latin typeface="Montserrat Light" charset="0"/>
              <a:ea typeface="Montserrat Light" charset="0"/>
              <a:cs typeface="Montserrat Light" charset="0"/>
            </a:endParaRPr>
          </a:p>
        </p:txBody>
      </p:sp>
      <p:sp>
        <p:nvSpPr>
          <p:cNvPr id="5" name="Subtitle 2">
            <a:extLst>
              <a:ext uri="{FF2B5EF4-FFF2-40B4-BE49-F238E27FC236}">
                <a16:creationId xmlns:a16="http://schemas.microsoft.com/office/drawing/2014/main" id="{F8AD481C-0336-4BA1-8F99-96DA8A1F54EB}"/>
              </a:ext>
            </a:extLst>
          </p:cNvPr>
          <p:cNvSpPr txBox="1">
            <a:spLocks/>
          </p:cNvSpPr>
          <p:nvPr/>
        </p:nvSpPr>
        <p:spPr>
          <a:xfrm>
            <a:off x="3910047" y="5291189"/>
            <a:ext cx="4371901" cy="926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CAF20"/>
              </a:buClr>
              <a:buFont typeface="Wingdings" charset="2"/>
              <a:buNone/>
              <a:tabLst/>
              <a:defRPr sz="2400" b="0" i="0" kern="1200">
                <a:solidFill>
                  <a:schemeClr val="tx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Clr>
                <a:srgbClr val="7CAF20"/>
              </a:buClr>
              <a:buSzPct val="75000"/>
              <a:buFont typeface="Courier New" charset="0"/>
              <a:buNone/>
              <a:tabLst/>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Clr>
                <a:srgbClr val="7CAF20"/>
              </a:buClr>
              <a:buFont typeface="Wingdings" charset="2"/>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Clr>
                <a:srgbClr val="7CAF20"/>
              </a:buClr>
              <a:buFont typeface="Wingdings" charset="2"/>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Clr>
                <a:srgbClr val="7CAF20"/>
              </a:buClr>
              <a:buFont typeface="Wingdings" charset="2"/>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cs-CZ" sz="2000" dirty="0">
                <a:hlinkClick r:id="rId3"/>
              </a:rPr>
              <a:t>jelinek@akjelinek.cz</a:t>
            </a:r>
            <a:endParaRPr lang="cs-CZ" sz="2000" dirty="0"/>
          </a:p>
          <a:p>
            <a:r>
              <a:rPr lang="cs-CZ" sz="2000" dirty="0"/>
              <a:t>www.akjelinek.cz</a:t>
            </a:r>
          </a:p>
          <a:p>
            <a:endParaRPr lang="cs-CZ" dirty="0"/>
          </a:p>
        </p:txBody>
      </p:sp>
    </p:spTree>
    <p:extLst>
      <p:ext uri="{BB962C8B-B14F-4D97-AF65-F5344CB8AC3E}">
        <p14:creationId xmlns:p14="http://schemas.microsoft.com/office/powerpoint/2010/main" val="88567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940" y="141451"/>
            <a:ext cx="10515600" cy="3009899"/>
          </a:xfrm>
        </p:spPr>
      </p:pic>
      <p:pic>
        <p:nvPicPr>
          <p:cNvPr id="1028" name="Picture 4" descr="\\sou-jhm.justice.cz\dfs-rooseveltova\USER-DOC\kjelinek\My Documents\My Picture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0" y="2966190"/>
            <a:ext cx="10545763"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0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a:t>
            </a:r>
            <a:r>
              <a:rPr lang="cs-CZ" dirty="0" err="1"/>
              <a:t>vendor</a:t>
            </a:r>
            <a:r>
              <a:rPr lang="cs-CZ" dirty="0"/>
              <a:t> </a:t>
            </a:r>
            <a:r>
              <a:rPr lang="cs-CZ" dirty="0" err="1"/>
              <a:t>lock</a:t>
            </a:r>
            <a:r>
              <a:rPr lang="cs-CZ" dirty="0"/>
              <a:t>-in</a:t>
            </a:r>
          </a:p>
        </p:txBody>
      </p:sp>
      <p:sp>
        <p:nvSpPr>
          <p:cNvPr id="3" name="Zástupný symbol pro obsah 2"/>
          <p:cNvSpPr>
            <a:spLocks noGrp="1"/>
          </p:cNvSpPr>
          <p:nvPr>
            <p:ph idx="1"/>
          </p:nvPr>
        </p:nvSpPr>
        <p:spPr/>
        <p:txBody>
          <a:bodyPr>
            <a:normAutofit fontScale="92500"/>
          </a:bodyPr>
          <a:lstStyle/>
          <a:p>
            <a:pPr marL="0" indent="0">
              <a:buNone/>
            </a:pPr>
            <a:r>
              <a:rPr lang="cs-CZ" i="1" dirty="0"/>
              <a:t>„Hovoříme-li o </a:t>
            </a:r>
            <a:r>
              <a:rPr lang="cs-CZ" i="1" dirty="0" err="1"/>
              <a:t>vendor</a:t>
            </a:r>
            <a:r>
              <a:rPr lang="cs-CZ" i="1" dirty="0"/>
              <a:t> </a:t>
            </a:r>
            <a:r>
              <a:rPr lang="cs-CZ" i="1" dirty="0" err="1"/>
              <a:t>lock</a:t>
            </a:r>
            <a:r>
              <a:rPr lang="cs-CZ" i="1" dirty="0"/>
              <a:t>-inu, pak mluvíme mimo jiné o neschopnosti zadavatele změnit či zpřístupnit dílo vytvořené dodavatelem bez jeho souhlasu nebo poplatků (tzv. exit </a:t>
            </a:r>
            <a:r>
              <a:rPr lang="cs-CZ" i="1" dirty="0" err="1"/>
              <a:t>cost</a:t>
            </a:r>
            <a:r>
              <a:rPr lang="cs-CZ" i="1" dirty="0"/>
              <a:t>). Zadavatel je jako uživatel díla v situaci, kdy je s ohledem na jiná pravidla, která též musí v oblasti veřejné správy dodržovat, zcela závislý na službě konkrétního dodavatele. Proto se mluví o proprietárním uzamčení zadavatele, který není schopen změnit své existující řešení jednoduše a bez shora uvedených výstupních nákladů, které jsou kvůli jeho závislosti na dodavateli mnohdy přemrštěně vysoké.“</a:t>
            </a:r>
          </a:p>
          <a:p>
            <a:pPr marL="0" indent="0">
              <a:buNone/>
            </a:pPr>
            <a:r>
              <a:rPr lang="cs-CZ" i="1" dirty="0"/>
              <a:t>					</a:t>
            </a:r>
            <a:r>
              <a:rPr lang="cs-CZ" dirty="0">
                <a:solidFill>
                  <a:schemeClr val="bg1">
                    <a:lumMod val="65000"/>
                  </a:schemeClr>
                </a:solidFill>
              </a:rPr>
              <a:t>(Informační list ÚOHS 1/2017, s. 22)</a:t>
            </a:r>
          </a:p>
        </p:txBody>
      </p:sp>
    </p:spTree>
    <p:extLst>
      <p:ext uri="{BB962C8B-B14F-4D97-AF65-F5344CB8AC3E}">
        <p14:creationId xmlns:p14="http://schemas.microsoft.com/office/powerpoint/2010/main" val="145353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Formy </a:t>
            </a:r>
            <a:r>
              <a:rPr lang="cs-CZ" dirty="0" err="1"/>
              <a:t>vendor</a:t>
            </a:r>
            <a:r>
              <a:rPr lang="cs-CZ" dirty="0"/>
              <a:t> </a:t>
            </a:r>
            <a:r>
              <a:rPr lang="cs-CZ" dirty="0" err="1"/>
              <a:t>lock</a:t>
            </a:r>
            <a:r>
              <a:rPr lang="cs-CZ" dirty="0"/>
              <a:t>-inu</a:t>
            </a:r>
          </a:p>
        </p:txBody>
      </p:sp>
      <p:sp>
        <p:nvSpPr>
          <p:cNvPr id="3" name="Zástupný symbol pro obsah 2"/>
          <p:cNvSpPr>
            <a:spLocks noGrp="1"/>
          </p:cNvSpPr>
          <p:nvPr>
            <p:ph idx="1"/>
          </p:nvPr>
        </p:nvSpPr>
        <p:spPr/>
        <p:txBody>
          <a:bodyPr>
            <a:normAutofit/>
          </a:bodyPr>
          <a:lstStyle/>
          <a:p>
            <a:r>
              <a:rPr lang="cs-CZ" dirty="0"/>
              <a:t>monopol</a:t>
            </a:r>
          </a:p>
          <a:p>
            <a:r>
              <a:rPr lang="cs-CZ" u="sng" dirty="0"/>
              <a:t>existence práv duševního vlastnictví</a:t>
            </a:r>
          </a:p>
          <a:p>
            <a:r>
              <a:rPr lang="cs-CZ" u="sng" dirty="0"/>
              <a:t>technologická závislost</a:t>
            </a:r>
          </a:p>
          <a:p>
            <a:pPr lvl="1"/>
            <a:r>
              <a:rPr lang="cs-CZ" dirty="0"/>
              <a:t>inkompatibilita pořízeného a na něj navazujícího plnění</a:t>
            </a:r>
          </a:p>
          <a:p>
            <a:pPr lvl="1"/>
            <a:r>
              <a:rPr lang="cs-CZ" dirty="0"/>
              <a:t>brzké zavedení technologie</a:t>
            </a:r>
          </a:p>
          <a:p>
            <a:r>
              <a:rPr lang="cs-CZ" u="sng" dirty="0"/>
              <a:t>nepřiměřené náklady na změnu</a:t>
            </a:r>
          </a:p>
          <a:p>
            <a:r>
              <a:rPr lang="cs-CZ" dirty="0"/>
              <a:t>uzamčení zadavatele ostatními uživateli</a:t>
            </a:r>
          </a:p>
          <a:p>
            <a:r>
              <a:rPr lang="cs-CZ" dirty="0"/>
              <a:t>osobní uzamčení (!)</a:t>
            </a:r>
          </a:p>
          <a:p>
            <a:endParaRPr lang="cs-CZ" dirty="0"/>
          </a:p>
        </p:txBody>
      </p:sp>
    </p:spTree>
    <p:extLst>
      <p:ext uri="{BB962C8B-B14F-4D97-AF65-F5344CB8AC3E}">
        <p14:creationId xmlns:p14="http://schemas.microsoft.com/office/powerpoint/2010/main" val="301626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Kdy </a:t>
            </a:r>
            <a:r>
              <a:rPr lang="cs-CZ" dirty="0" err="1"/>
              <a:t>vendor</a:t>
            </a:r>
            <a:r>
              <a:rPr lang="cs-CZ" dirty="0"/>
              <a:t> </a:t>
            </a:r>
            <a:r>
              <a:rPr lang="cs-CZ" dirty="0" err="1"/>
              <a:t>lock</a:t>
            </a:r>
            <a:r>
              <a:rPr lang="cs-CZ" dirty="0"/>
              <a:t>-in vzniká a jaké má následky</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167669322"/>
              </p:ext>
            </p:extLst>
          </p:nvPr>
        </p:nvGraphicFramePr>
        <p:xfrm>
          <a:off x="1326715" y="139974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54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Ochrana autorských práv</a:t>
            </a:r>
          </a:p>
        </p:txBody>
      </p:sp>
      <p:sp>
        <p:nvSpPr>
          <p:cNvPr id="3" name="Content Placeholder 2"/>
          <p:cNvSpPr>
            <a:spLocks noGrp="1"/>
          </p:cNvSpPr>
          <p:nvPr>
            <p:ph idx="1"/>
          </p:nvPr>
        </p:nvSpPr>
        <p:spPr/>
        <p:txBody>
          <a:bodyPr>
            <a:normAutofit fontScale="92500" lnSpcReduction="10000"/>
          </a:bodyPr>
          <a:lstStyle/>
          <a:p>
            <a:pPr algn="just"/>
            <a:r>
              <a:rPr lang="cs-CZ" dirty="0"/>
              <a:t>§ 2 odst. 1 autorského zákona</a:t>
            </a:r>
          </a:p>
          <a:p>
            <a:pPr lvl="2" algn="just"/>
            <a:r>
              <a:rPr lang="cs-CZ" i="1" dirty="0"/>
              <a:t>„Za dílo se považuje též </a:t>
            </a:r>
            <a:r>
              <a:rPr lang="cs-CZ" b="1" i="1" dirty="0"/>
              <a:t>počítačový program </a:t>
            </a:r>
            <a:r>
              <a:rPr lang="mr-IN" i="1" dirty="0"/>
              <a:t>…</a:t>
            </a:r>
            <a:r>
              <a:rPr lang="cs-CZ" i="1" dirty="0"/>
              <a:t> , které jsou původní v tom smyslu, že jsou autorovým vlastním duševním výtvorem.“</a:t>
            </a:r>
          </a:p>
          <a:p>
            <a:pPr lvl="2" algn="just"/>
            <a:endParaRPr lang="cs-CZ" i="1" dirty="0"/>
          </a:p>
          <a:p>
            <a:pPr algn="just"/>
            <a:r>
              <a:rPr lang="cs-CZ" dirty="0"/>
              <a:t>dispozice</a:t>
            </a:r>
          </a:p>
          <a:p>
            <a:pPr lvl="2"/>
            <a:endParaRPr lang="cs-CZ" dirty="0"/>
          </a:p>
          <a:p>
            <a:pPr lvl="1" algn="just"/>
            <a:r>
              <a:rPr lang="cs-CZ" dirty="0"/>
              <a:t>licence (§ 2358 občanského zákoníku)</a:t>
            </a:r>
          </a:p>
          <a:p>
            <a:pPr lvl="2"/>
            <a:endParaRPr lang="cs-CZ" dirty="0"/>
          </a:p>
          <a:p>
            <a:pPr lvl="1" algn="just"/>
            <a:r>
              <a:rPr lang="cs-CZ" dirty="0"/>
              <a:t>58 odst. 1 autorského zákona</a:t>
            </a:r>
          </a:p>
          <a:p>
            <a:pPr lvl="2" algn="just"/>
            <a:r>
              <a:rPr lang="cs-CZ" i="1" dirty="0"/>
              <a:t>„Není-li sjednáno jinak, zaměstnavatel vykonává svým jménem a na svůj účet autorova majetková práva k dílu, které autor vytvořil ke splnění svých povinností vyplývajících z pracovněprávního nebo služebního vztahu. Takové dílo je zaměstnaneckým dílem. </a:t>
            </a:r>
            <a:r>
              <a:rPr lang="cs-CZ" b="1" i="1" u="sng" dirty="0"/>
              <a:t>Zaměstnavatel může právo výkonu podle věty první postoupit třetí osobě pouze se svolením autora </a:t>
            </a:r>
            <a:r>
              <a:rPr lang="mr-IN" i="1" dirty="0"/>
              <a:t>…</a:t>
            </a:r>
            <a:r>
              <a:rPr lang="cs-CZ" i="1" dirty="0"/>
              <a:t>“</a:t>
            </a:r>
          </a:p>
          <a:p>
            <a:pPr lvl="1" algn="just"/>
            <a:endParaRPr lang="cs-CZ" dirty="0"/>
          </a:p>
          <a:p>
            <a:pPr lvl="1" algn="just"/>
            <a:endParaRPr lang="cs-CZ" dirty="0"/>
          </a:p>
        </p:txBody>
      </p:sp>
    </p:spTree>
    <p:extLst>
      <p:ext uri="{BB962C8B-B14F-4D97-AF65-F5344CB8AC3E}">
        <p14:creationId xmlns:p14="http://schemas.microsoft.com/office/powerpoint/2010/main" val="225232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ISMS CRAB - </a:t>
            </a:r>
            <a:r>
              <a:rPr lang="cs-CZ" sz="2400" dirty="0"/>
              <a:t>ÚOHS-S0272/2017/VZ-25544/2017/531/</a:t>
            </a:r>
            <a:r>
              <a:rPr lang="cs-CZ" sz="2400" dirty="0" err="1"/>
              <a:t>ESt</a:t>
            </a:r>
            <a:endParaRPr lang="cs-CZ" sz="2400" dirty="0"/>
          </a:p>
        </p:txBody>
      </p:sp>
      <p:sp>
        <p:nvSpPr>
          <p:cNvPr id="3" name="Zástupný symbol pro obsah 2"/>
          <p:cNvSpPr>
            <a:spLocks noGrp="1"/>
          </p:cNvSpPr>
          <p:nvPr>
            <p:ph idx="1"/>
          </p:nvPr>
        </p:nvSpPr>
        <p:spPr/>
        <p:txBody>
          <a:bodyPr>
            <a:normAutofit fontScale="92500" lnSpcReduction="10000"/>
          </a:bodyPr>
          <a:lstStyle/>
          <a:p>
            <a:r>
              <a:rPr lang="cs-CZ" i="1" dirty="0"/>
              <a:t>Po převzetí jednotlivých dílčích plnění přechází na objednatele právo užívání příslušného programového vybavení, související dokumentace a materiálů uvedených v této smlouvě.</a:t>
            </a:r>
          </a:p>
          <a:p>
            <a:r>
              <a:rPr lang="cs-CZ" i="1" dirty="0"/>
              <a:t>V souvislosti s licencovanými programy zhotovitele nebo jeho dodavatelů </a:t>
            </a:r>
            <a:r>
              <a:rPr lang="cs-CZ" b="1" i="1" dirty="0"/>
              <a:t>nepřechází na objednatele žádná vlastnická nebo autorská práva</a:t>
            </a:r>
            <a:r>
              <a:rPr lang="cs-CZ" i="1" dirty="0"/>
              <a:t>.</a:t>
            </a:r>
          </a:p>
          <a:p>
            <a:r>
              <a:rPr lang="cs-CZ" i="1" dirty="0"/>
              <a:t>Objednatel je oprávněn poskytnout oprávnění tvořící součást licence k ISMS třetí osobě nebo licenci postoupit třetím osobám bez souhlasu zhotovitele pouze za účelem užití ISMS v rámci veřejné správy pro účely související s činností objednatele</a:t>
            </a:r>
            <a:endParaRPr lang="cs-CZ" dirty="0"/>
          </a:p>
        </p:txBody>
      </p:sp>
    </p:spTree>
    <p:extLst>
      <p:ext uri="{BB962C8B-B14F-4D97-AF65-F5344CB8AC3E}">
        <p14:creationId xmlns:p14="http://schemas.microsoft.com/office/powerpoint/2010/main" val="324669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ISAO III. - </a:t>
            </a:r>
            <a:r>
              <a:rPr lang="cs-CZ" sz="2800" dirty="0"/>
              <a:t>ÚOHS-S0275/2017/VZ-27845/2017/512/</a:t>
            </a:r>
            <a:r>
              <a:rPr lang="cs-CZ" sz="2800" dirty="0" err="1"/>
              <a:t>VZe</a:t>
            </a:r>
            <a:endParaRPr lang="cs-CZ" sz="2800" dirty="0"/>
          </a:p>
        </p:txBody>
      </p:sp>
      <p:sp>
        <p:nvSpPr>
          <p:cNvPr id="3" name="Zástupný symbol pro obsah 2"/>
          <p:cNvSpPr>
            <a:spLocks noGrp="1"/>
          </p:cNvSpPr>
          <p:nvPr>
            <p:ph idx="1"/>
          </p:nvPr>
        </p:nvSpPr>
        <p:spPr/>
        <p:txBody>
          <a:bodyPr>
            <a:normAutofit fontScale="92500" lnSpcReduction="10000"/>
          </a:bodyPr>
          <a:lstStyle/>
          <a:p>
            <a:r>
              <a:rPr lang="cs-CZ" i="1" dirty="0"/>
              <a:t>Smluvní strany se dohodly, že shora uvedená </a:t>
            </a:r>
            <a:r>
              <a:rPr lang="cs-CZ" b="1" i="1" dirty="0"/>
              <a:t>licence ke zdrojovým kódům oprávněnému z licence je udělena pouze v případě, že nastane některá ze skutečností </a:t>
            </a:r>
            <a:r>
              <a:rPr lang="cs-CZ" i="1" dirty="0"/>
              <a:t>uvedených dále pod písm. a) nebo b), a to: a) dojde ke zrušení poskytovatele licence (nebo jeho právního nástupce) s likvidací … b) nabude právní moci rozhodnutí o prohlášení konkurzu na majetek poskytovatele licence (nebo jeho právního nástupce)</a:t>
            </a:r>
          </a:p>
          <a:p>
            <a:r>
              <a:rPr lang="cs-CZ" i="1" dirty="0"/>
              <a:t>Objednatel se zavazuje užívat předmět smlouvy jen k účelu předpokládanému touto smlouvou a </a:t>
            </a:r>
            <a:r>
              <a:rPr lang="cs-CZ" b="1" i="1" dirty="0"/>
              <a:t>nepředat je třetím osobám a ani jim neumožnit předmět smlouvy jakýmkoli způsobem využívat bez písemného souhlasu zhotovitele</a:t>
            </a:r>
            <a:r>
              <a:rPr lang="cs-CZ" i="1" dirty="0"/>
              <a:t>.</a:t>
            </a:r>
            <a:endParaRPr lang="cs-CZ" dirty="0"/>
          </a:p>
        </p:txBody>
      </p:sp>
    </p:spTree>
    <p:extLst>
      <p:ext uri="{BB962C8B-B14F-4D97-AF65-F5344CB8AC3E}">
        <p14:creationId xmlns:p14="http://schemas.microsoft.com/office/powerpoint/2010/main" val="375240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 VIOLA - </a:t>
            </a:r>
            <a:r>
              <a:rPr lang="cs-CZ" sz="2800" dirty="0"/>
              <a:t>ÚOHS-S0186/2017/VZ-19607/2017/553/</a:t>
            </a:r>
            <a:r>
              <a:rPr lang="cs-CZ" sz="2800" dirty="0" err="1"/>
              <a:t>MBu</a:t>
            </a:r>
            <a:endParaRPr lang="cs-CZ" sz="2800" dirty="0"/>
          </a:p>
        </p:txBody>
      </p:sp>
      <p:sp>
        <p:nvSpPr>
          <p:cNvPr id="3" name="Zástupný symbol pro obsah 2"/>
          <p:cNvSpPr>
            <a:spLocks noGrp="1"/>
          </p:cNvSpPr>
          <p:nvPr>
            <p:ph idx="1"/>
          </p:nvPr>
        </p:nvSpPr>
        <p:spPr>
          <a:xfrm>
            <a:off x="838200" y="1463040"/>
            <a:ext cx="10515600" cy="5029835"/>
          </a:xfrm>
        </p:spPr>
        <p:txBody>
          <a:bodyPr>
            <a:normAutofit fontScale="92500" lnSpcReduction="20000"/>
          </a:bodyPr>
          <a:lstStyle/>
          <a:p>
            <a:r>
              <a:rPr lang="cs-CZ" dirty="0"/>
              <a:t>Zhotovitel uděluje objednateli bezplatnou, časově neomezenou licenci k dílu. </a:t>
            </a:r>
          </a:p>
          <a:p>
            <a:r>
              <a:rPr lang="cs-CZ" dirty="0"/>
              <a:t>Zhotovitel zakazuje objednateli zásahy do rozmnoženiny počítačového programu uvedené v § 66 odst. 1 písm. a) Autorského zákona, vyjma možnosti počítačový program rozmnožovat za účelem jeho užití v souladu s jeho určením.</a:t>
            </a:r>
          </a:p>
          <a:p>
            <a:r>
              <a:rPr lang="cs-CZ" dirty="0"/>
              <a:t>Zhotovitel </a:t>
            </a:r>
            <a:r>
              <a:rPr lang="cs-CZ" b="1" dirty="0"/>
              <a:t>předá objednateli příslušnou uživatelskou a technickou dokumentaci a zdrojový kód počítačového programu </a:t>
            </a:r>
            <a:r>
              <a:rPr lang="cs-CZ" dirty="0"/>
              <a:t>Viola SF/CF. V případě provedení změny v programu předá zhotovitel objednateli i aktualizovanou uživatelskou a technickou dokumentaci potřebnou k řádnému užití a zdrojový kód programu, a to do deseti pracovních dnů po odsouhlasení změny objednatelem. </a:t>
            </a:r>
          </a:p>
          <a:p>
            <a:r>
              <a:rPr lang="cs-CZ" dirty="0"/>
              <a:t>Objednatel bude … nakládat se zdrojovým kódem následujícím způsobem: … </a:t>
            </a:r>
            <a:r>
              <a:rPr lang="cs-CZ" b="1" dirty="0"/>
              <a:t>neposkytne kód nebo jeho části třetím subjektům </a:t>
            </a:r>
            <a:r>
              <a:rPr lang="cs-CZ" dirty="0"/>
              <a:t>…</a:t>
            </a:r>
          </a:p>
        </p:txBody>
      </p:sp>
    </p:spTree>
    <p:extLst>
      <p:ext uri="{BB962C8B-B14F-4D97-AF65-F5344CB8AC3E}">
        <p14:creationId xmlns:p14="http://schemas.microsoft.com/office/powerpoint/2010/main" val="208622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IISSP - </a:t>
            </a:r>
            <a:r>
              <a:rPr lang="cs-CZ" sz="2400" dirty="0"/>
              <a:t>ÚOHS-S0318,S0325/2017/VZ-28607/2017/532/</a:t>
            </a:r>
            <a:r>
              <a:rPr lang="cs-CZ" sz="2400" dirty="0" err="1"/>
              <a:t>MOn</a:t>
            </a:r>
            <a:r>
              <a:rPr lang="cs-CZ" dirty="0"/>
              <a:t>  </a:t>
            </a:r>
          </a:p>
        </p:txBody>
      </p:sp>
      <p:sp>
        <p:nvSpPr>
          <p:cNvPr id="3" name="Zástupný symbol pro obsah 2"/>
          <p:cNvSpPr>
            <a:spLocks noGrp="1"/>
          </p:cNvSpPr>
          <p:nvPr>
            <p:ph idx="1"/>
          </p:nvPr>
        </p:nvSpPr>
        <p:spPr/>
        <p:txBody>
          <a:bodyPr/>
          <a:lstStyle/>
          <a:p>
            <a:r>
              <a:rPr lang="cs-CZ" i="1" dirty="0"/>
              <a:t>Dodavatel tímto uděluje užívací práva ke všem způsobům užití, na celou dobu trvání majetkových autorských práv Dodavatele.</a:t>
            </a:r>
          </a:p>
          <a:p>
            <a:r>
              <a:rPr lang="cs-CZ" i="1" dirty="0"/>
              <a:t>MF </a:t>
            </a:r>
            <a:r>
              <a:rPr lang="cs-CZ" b="1" i="1" dirty="0"/>
              <a:t>může</a:t>
            </a:r>
            <a:r>
              <a:rPr lang="cs-CZ" i="1" dirty="0"/>
              <a:t> plnění Dodavatele poskytnutá mu v souladu se Smlouvou </a:t>
            </a:r>
            <a:r>
              <a:rPr lang="cs-CZ" b="1" i="1" dirty="0"/>
              <a:t>měnit a upravovat a to jak sám, tak i prostřednictvím třetích stran.</a:t>
            </a:r>
          </a:p>
          <a:p>
            <a:r>
              <a:rPr lang="cs-CZ" i="1" dirty="0"/>
              <a:t>Dodavatel tímto uděluje MF licenci používat, vykonávat, reprodukovat, zobrazovat, provádět a distribuovat autorské dílo dle odst. 1., článku XII Smlouvy pouze pro účely provozování a užívání IISSP</a:t>
            </a:r>
            <a:endParaRPr lang="cs-CZ" dirty="0"/>
          </a:p>
        </p:txBody>
      </p:sp>
    </p:spTree>
    <p:extLst>
      <p:ext uri="{BB962C8B-B14F-4D97-AF65-F5344CB8AC3E}">
        <p14:creationId xmlns:p14="http://schemas.microsoft.com/office/powerpoint/2010/main" val="332519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Posouzení „životního cyklu“ IT plnění</a:t>
            </a:r>
          </a:p>
        </p:txBody>
      </p:sp>
      <p:sp>
        <p:nvSpPr>
          <p:cNvPr id="3" name="Content Placeholder 2"/>
          <p:cNvSpPr>
            <a:spLocks noGrp="1"/>
          </p:cNvSpPr>
          <p:nvPr>
            <p:ph idx="1"/>
          </p:nvPr>
        </p:nvSpPr>
        <p:spPr>
          <a:xfrm>
            <a:off x="838200" y="1690688"/>
            <a:ext cx="10515600" cy="4598926"/>
          </a:xfrm>
        </p:spPr>
        <p:txBody>
          <a:bodyPr>
            <a:normAutofit/>
          </a:bodyPr>
          <a:lstStyle/>
          <a:p>
            <a:pPr>
              <a:lnSpc>
                <a:spcPct val="120000"/>
              </a:lnSpc>
            </a:pPr>
            <a:r>
              <a:rPr lang="cs-CZ" dirty="0"/>
              <a:t>je pravděpodobné, že bude v budoucnu nutné předmět původní veřejné zakázky upravovat? jaké jsou faktory?</a:t>
            </a:r>
          </a:p>
          <a:p>
            <a:pPr>
              <a:lnSpc>
                <a:spcPct val="120000"/>
              </a:lnSpc>
            </a:pPr>
            <a:endParaRPr lang="cs-CZ" dirty="0"/>
          </a:p>
          <a:p>
            <a:pPr>
              <a:lnSpc>
                <a:spcPct val="120000"/>
              </a:lnSpc>
            </a:pPr>
            <a:r>
              <a:rPr lang="cs-CZ" dirty="0"/>
              <a:t>jaká by měla být forma?</a:t>
            </a:r>
          </a:p>
          <a:p>
            <a:pPr lvl="1">
              <a:lnSpc>
                <a:spcPct val="120000"/>
              </a:lnSpc>
            </a:pPr>
            <a:r>
              <a:rPr lang="cs-CZ" dirty="0"/>
              <a:t>1 As 256/2015</a:t>
            </a:r>
          </a:p>
          <a:p>
            <a:pPr lvl="1">
              <a:lnSpc>
                <a:spcPct val="120000"/>
              </a:lnSpc>
            </a:pPr>
            <a:endParaRPr lang="cs-CZ" dirty="0"/>
          </a:p>
          <a:p>
            <a:pPr>
              <a:lnSpc>
                <a:spcPct val="120000"/>
              </a:lnSpc>
            </a:pPr>
            <a:r>
              <a:rPr lang="cs-CZ" dirty="0"/>
              <a:t>jaký by měl být obsah?</a:t>
            </a:r>
          </a:p>
        </p:txBody>
      </p:sp>
    </p:spTree>
    <p:extLst>
      <p:ext uri="{BB962C8B-B14F-4D97-AF65-F5344CB8AC3E}">
        <p14:creationId xmlns:p14="http://schemas.microsoft.com/office/powerpoint/2010/main" val="33264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83" y="1716067"/>
            <a:ext cx="11967035" cy="3880888"/>
          </a:xfrm>
        </p:spPr>
      </p:pic>
    </p:spTree>
    <p:extLst>
      <p:ext uri="{BB962C8B-B14F-4D97-AF65-F5344CB8AC3E}">
        <p14:creationId xmlns:p14="http://schemas.microsoft.com/office/powerpoint/2010/main" val="3212216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Výsledek predikce životního cyklu</a:t>
            </a:r>
          </a:p>
        </p:txBody>
      </p:sp>
      <p:sp>
        <p:nvSpPr>
          <p:cNvPr id="5" name="Right Arrow 4"/>
          <p:cNvSpPr/>
          <p:nvPr/>
        </p:nvSpPr>
        <p:spPr>
          <a:xfrm>
            <a:off x="838200" y="2035073"/>
            <a:ext cx="1448789" cy="665018"/>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Right Arrow 5"/>
          <p:cNvSpPr/>
          <p:nvPr/>
        </p:nvSpPr>
        <p:spPr>
          <a:xfrm>
            <a:off x="843151" y="4095724"/>
            <a:ext cx="1448789" cy="665018"/>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Box 7"/>
          <p:cNvSpPr txBox="1"/>
          <p:nvPr/>
        </p:nvSpPr>
        <p:spPr>
          <a:xfrm>
            <a:off x="2520543" y="2035073"/>
            <a:ext cx="8961107" cy="523220"/>
          </a:xfrm>
          <a:prstGeom prst="rect">
            <a:avLst/>
          </a:prstGeom>
          <a:noFill/>
        </p:spPr>
        <p:txBody>
          <a:bodyPr wrap="none" rtlCol="0">
            <a:spAutoFit/>
          </a:bodyPr>
          <a:lstStyle/>
          <a:p>
            <a:r>
              <a:rPr lang="cs-CZ" sz="2800" dirty="0">
                <a:latin typeface="Montserrat Light" charset="0"/>
                <a:ea typeface="Montserrat Light" charset="0"/>
                <a:cs typeface="Montserrat Light" charset="0"/>
              </a:rPr>
              <a:t>pravděpodobnost budoucí potřeby změn či úprav</a:t>
            </a:r>
          </a:p>
        </p:txBody>
      </p:sp>
      <p:sp>
        <p:nvSpPr>
          <p:cNvPr id="10" name="TextBox 9"/>
          <p:cNvSpPr txBox="1"/>
          <p:nvPr/>
        </p:nvSpPr>
        <p:spPr>
          <a:xfrm>
            <a:off x="2520543" y="4095724"/>
            <a:ext cx="6898042" cy="523220"/>
          </a:xfrm>
          <a:prstGeom prst="rect">
            <a:avLst/>
          </a:prstGeom>
          <a:noFill/>
        </p:spPr>
        <p:txBody>
          <a:bodyPr wrap="none" rtlCol="0">
            <a:spAutoFit/>
          </a:bodyPr>
          <a:lstStyle/>
          <a:p>
            <a:r>
              <a:rPr lang="cs-CZ" sz="2800" dirty="0">
                <a:latin typeface="Montserrat Light" charset="0"/>
                <a:ea typeface="Montserrat Light" charset="0"/>
                <a:cs typeface="Montserrat Light" charset="0"/>
              </a:rPr>
              <a:t>bez potřeby budoucích změn či úprav</a:t>
            </a:r>
            <a:endParaRPr lang="cs-CZ" sz="2400" dirty="0">
              <a:latin typeface="Montserrat Light" charset="0"/>
              <a:ea typeface="Montserrat Light" charset="0"/>
              <a:cs typeface="Montserrat Light" charset="0"/>
            </a:endParaRPr>
          </a:p>
        </p:txBody>
      </p:sp>
      <p:sp>
        <p:nvSpPr>
          <p:cNvPr id="12" name="TextBox 11"/>
          <p:cNvSpPr txBox="1"/>
          <p:nvPr/>
        </p:nvSpPr>
        <p:spPr>
          <a:xfrm>
            <a:off x="3971311" y="2844167"/>
            <a:ext cx="6442789" cy="461665"/>
          </a:xfrm>
          <a:prstGeom prst="rect">
            <a:avLst/>
          </a:prstGeom>
          <a:noFill/>
        </p:spPr>
        <p:txBody>
          <a:bodyPr wrap="none" rtlCol="0">
            <a:spAutoFit/>
          </a:bodyPr>
          <a:lstStyle/>
          <a:p>
            <a:pPr marL="285750" indent="-285750">
              <a:buClr>
                <a:srgbClr val="7CAF20"/>
              </a:buClr>
              <a:buFont typeface="Wingdings" charset="2"/>
              <a:buChar char="Ø"/>
            </a:pPr>
            <a:r>
              <a:rPr lang="cs-CZ" sz="2400" dirty="0">
                <a:latin typeface="Montserrat Light" charset="0"/>
                <a:ea typeface="Montserrat Light" charset="0"/>
                <a:cs typeface="Montserrat Light" charset="0"/>
              </a:rPr>
              <a:t>vhodné stanovení licenčních podmínek</a:t>
            </a:r>
          </a:p>
        </p:txBody>
      </p:sp>
      <p:sp>
        <p:nvSpPr>
          <p:cNvPr id="13" name="TextBox 12"/>
          <p:cNvSpPr txBox="1"/>
          <p:nvPr/>
        </p:nvSpPr>
        <p:spPr>
          <a:xfrm>
            <a:off x="3969657" y="4760742"/>
            <a:ext cx="8020144" cy="461665"/>
          </a:xfrm>
          <a:prstGeom prst="rect">
            <a:avLst/>
          </a:prstGeom>
          <a:noFill/>
        </p:spPr>
        <p:txBody>
          <a:bodyPr wrap="none" rtlCol="0">
            <a:spAutoFit/>
          </a:bodyPr>
          <a:lstStyle/>
          <a:p>
            <a:pPr marL="285750" indent="-285750">
              <a:buClr>
                <a:srgbClr val="7CAF20"/>
              </a:buClr>
              <a:buFont typeface="Wingdings" charset="2"/>
              <a:buChar char="Ø"/>
            </a:pPr>
            <a:r>
              <a:rPr lang="cs-CZ" sz="2400" dirty="0">
                <a:latin typeface="Montserrat Light" charset="0"/>
                <a:ea typeface="Montserrat Light" charset="0"/>
                <a:cs typeface="Montserrat Light" charset="0"/>
              </a:rPr>
              <a:t>hospodárnost, efektivnost a účelnost (principy 3 E)</a:t>
            </a:r>
          </a:p>
        </p:txBody>
      </p:sp>
    </p:spTree>
    <p:extLst>
      <p:ext uri="{BB962C8B-B14F-4D97-AF65-F5344CB8AC3E}">
        <p14:creationId xmlns:p14="http://schemas.microsoft.com/office/powerpoint/2010/main" val="4185839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Zadávání „nové“ VZ - otazníky</a:t>
            </a:r>
          </a:p>
        </p:txBody>
      </p:sp>
      <p:sp>
        <p:nvSpPr>
          <p:cNvPr id="3" name="Zástupný symbol pro obsah 2"/>
          <p:cNvSpPr>
            <a:spLocks noGrp="1"/>
          </p:cNvSpPr>
          <p:nvPr>
            <p:ph idx="1"/>
          </p:nvPr>
        </p:nvSpPr>
        <p:spPr>
          <a:xfrm>
            <a:off x="838200" y="1903956"/>
            <a:ext cx="10515600" cy="4022486"/>
          </a:xfrm>
        </p:spPr>
        <p:txBody>
          <a:bodyPr>
            <a:normAutofit fontScale="92500" lnSpcReduction="20000"/>
          </a:bodyPr>
          <a:lstStyle/>
          <a:p>
            <a:r>
              <a:rPr lang="cs-CZ" dirty="0"/>
              <a:t>Musí zadavatel jít vždy cestou „řešení na míru“?</a:t>
            </a:r>
          </a:p>
          <a:p>
            <a:pPr lvl="2"/>
            <a:r>
              <a:rPr lang="cs-CZ" dirty="0"/>
              <a:t>	</a:t>
            </a:r>
          </a:p>
          <a:p>
            <a:r>
              <a:rPr lang="cs-CZ" dirty="0"/>
              <a:t>Musí zadavatel vždy požadovat zdrojový kód?</a:t>
            </a:r>
          </a:p>
          <a:p>
            <a:pPr lvl="2"/>
            <a:r>
              <a:rPr lang="cs-CZ" dirty="0"/>
              <a:t>	</a:t>
            </a:r>
          </a:p>
          <a:p>
            <a:pPr marL="363538" lvl="1" indent="-363538">
              <a:spcBef>
                <a:spcPts val="1000"/>
              </a:spcBef>
              <a:buSzTx/>
              <a:buFont typeface="Wingdings" charset="2"/>
              <a:buChar char="§"/>
            </a:pPr>
            <a:r>
              <a:rPr lang="cs-CZ" sz="2800" dirty="0"/>
              <a:t>Jaké podklady by zadavatel měl před tímto rozhodnutím obstarat, z čeho by měl vycházet?</a:t>
            </a:r>
          </a:p>
          <a:p>
            <a:pPr lvl="2"/>
            <a:endParaRPr lang="cs-CZ" dirty="0"/>
          </a:p>
          <a:p>
            <a:r>
              <a:rPr lang="cs-CZ" dirty="0"/>
              <a:t>Jak postupovat v situaci, kdy plnění poskytuje jen několik dodavatelů, přičemž jejich plnění není kompatibilní s jinými výrobky na trhu?</a:t>
            </a:r>
          </a:p>
          <a:p>
            <a:endParaRPr lang="cs-CZ" dirty="0"/>
          </a:p>
          <a:p>
            <a:r>
              <a:rPr lang="cs-CZ" dirty="0"/>
              <a:t>Co zvážit, pokud podá nabídku pouze jeden dodavatel?</a:t>
            </a:r>
          </a:p>
          <a:p>
            <a:endParaRPr lang="cs-CZ" dirty="0"/>
          </a:p>
        </p:txBody>
      </p:sp>
    </p:spTree>
    <p:extLst>
      <p:ext uri="{BB962C8B-B14F-4D97-AF65-F5344CB8AC3E}">
        <p14:creationId xmlns:p14="http://schemas.microsoft.com/office/powerpoint/2010/main" val="1530803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Vliv </a:t>
            </a:r>
            <a:r>
              <a:rPr lang="cs-CZ" dirty="0" err="1"/>
              <a:t>vendor</a:t>
            </a:r>
            <a:r>
              <a:rPr lang="cs-CZ" dirty="0"/>
              <a:t> </a:t>
            </a:r>
            <a:r>
              <a:rPr lang="cs-CZ" dirty="0" err="1"/>
              <a:t>lock</a:t>
            </a:r>
            <a:r>
              <a:rPr lang="cs-CZ" dirty="0"/>
              <a:t>-inu na další postup</a:t>
            </a:r>
          </a:p>
        </p:txBody>
      </p:sp>
      <p:sp>
        <p:nvSpPr>
          <p:cNvPr id="10" name="Zaoblený obdélník 9"/>
          <p:cNvSpPr/>
          <p:nvPr/>
        </p:nvSpPr>
        <p:spPr>
          <a:xfrm>
            <a:off x="960453" y="1945911"/>
            <a:ext cx="1656184" cy="792088"/>
          </a:xfrm>
          <a:prstGeom prst="roundRect">
            <a:avLst/>
          </a:prstGeom>
          <a:solidFill>
            <a:schemeClr val="accent6">
              <a:lumMod val="20000"/>
              <a:lumOff val="80000"/>
            </a:schemeClr>
          </a:solidFill>
          <a:ln w="28575">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65000"/>
                    <a:lumOff val="35000"/>
                  </a:schemeClr>
                </a:solidFill>
              </a:rPr>
              <a:t>Původní plnění</a:t>
            </a:r>
          </a:p>
        </p:txBody>
      </p:sp>
      <p:sp>
        <p:nvSpPr>
          <p:cNvPr id="11" name="Zaoblený obdélník 10"/>
          <p:cNvSpPr/>
          <p:nvPr/>
        </p:nvSpPr>
        <p:spPr>
          <a:xfrm>
            <a:off x="960453" y="4113076"/>
            <a:ext cx="1656184" cy="792088"/>
          </a:xfrm>
          <a:prstGeom prst="roundRec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65000"/>
                    <a:lumOff val="35000"/>
                  </a:schemeClr>
                </a:solidFill>
              </a:rPr>
              <a:t>Původní plnění</a:t>
            </a:r>
          </a:p>
        </p:txBody>
      </p:sp>
      <p:sp>
        <p:nvSpPr>
          <p:cNvPr id="12" name="Šipka doprava 11"/>
          <p:cNvSpPr/>
          <p:nvPr/>
        </p:nvSpPr>
        <p:spPr>
          <a:xfrm>
            <a:off x="3021048" y="2071925"/>
            <a:ext cx="1296144" cy="5400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Potřeba změny</a:t>
            </a:r>
          </a:p>
        </p:txBody>
      </p:sp>
      <p:sp>
        <p:nvSpPr>
          <p:cNvPr id="13" name="Šipka doprava 12"/>
          <p:cNvSpPr/>
          <p:nvPr/>
        </p:nvSpPr>
        <p:spPr>
          <a:xfrm>
            <a:off x="3021048" y="4239090"/>
            <a:ext cx="1296144" cy="5400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Potřeba změny</a:t>
            </a:r>
          </a:p>
        </p:txBody>
      </p:sp>
      <p:sp>
        <p:nvSpPr>
          <p:cNvPr id="14" name="Zaoblený obdélník 13"/>
          <p:cNvSpPr/>
          <p:nvPr/>
        </p:nvSpPr>
        <p:spPr>
          <a:xfrm>
            <a:off x="8341054" y="1945911"/>
            <a:ext cx="1656184" cy="792088"/>
          </a:xfrm>
          <a:prstGeom prst="roundRect">
            <a:avLst/>
          </a:prstGeom>
          <a:solidFill>
            <a:schemeClr val="accent6">
              <a:lumMod val="20000"/>
              <a:lumOff val="80000"/>
            </a:schemeClr>
          </a:solidFill>
          <a:ln w="28575">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65000"/>
                    <a:lumOff val="35000"/>
                  </a:schemeClr>
                </a:solidFill>
              </a:rPr>
              <a:t>Dodavatel s nejvýhodnější nabídkou</a:t>
            </a:r>
          </a:p>
        </p:txBody>
      </p:sp>
      <p:sp>
        <p:nvSpPr>
          <p:cNvPr id="15" name="Zaoblený obdélník 14"/>
          <p:cNvSpPr/>
          <p:nvPr/>
        </p:nvSpPr>
        <p:spPr>
          <a:xfrm>
            <a:off x="4649067" y="1945911"/>
            <a:ext cx="1656184" cy="792088"/>
          </a:xfrm>
          <a:prstGeom prst="roundRect">
            <a:avLst/>
          </a:prstGeom>
          <a:solidFill>
            <a:schemeClr val="accent6">
              <a:lumMod val="20000"/>
              <a:lumOff val="80000"/>
            </a:schemeClr>
          </a:solidFill>
          <a:ln w="28575">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65000"/>
                    <a:lumOff val="35000"/>
                  </a:schemeClr>
                </a:solidFill>
              </a:rPr>
              <a:t>Otevřená soutěž</a:t>
            </a:r>
          </a:p>
        </p:txBody>
      </p:sp>
      <p:sp>
        <p:nvSpPr>
          <p:cNvPr id="16" name="Šipka doprava 15"/>
          <p:cNvSpPr/>
          <p:nvPr/>
        </p:nvSpPr>
        <p:spPr>
          <a:xfrm>
            <a:off x="6658871" y="2071925"/>
            <a:ext cx="1296144" cy="54006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Hodnocení</a:t>
            </a:r>
          </a:p>
        </p:txBody>
      </p:sp>
      <p:sp>
        <p:nvSpPr>
          <p:cNvPr id="17" name="Zaoblený obdélník 16"/>
          <p:cNvSpPr/>
          <p:nvPr/>
        </p:nvSpPr>
        <p:spPr>
          <a:xfrm>
            <a:off x="4649067" y="4113076"/>
            <a:ext cx="1656184" cy="792088"/>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65000"/>
                    <a:lumOff val="35000"/>
                  </a:schemeClr>
                </a:solidFill>
              </a:rPr>
              <a:t>JŘBU</a:t>
            </a:r>
          </a:p>
        </p:txBody>
      </p:sp>
      <p:sp>
        <p:nvSpPr>
          <p:cNvPr id="18" name="Zaoblený obdélník 17"/>
          <p:cNvSpPr/>
          <p:nvPr/>
        </p:nvSpPr>
        <p:spPr>
          <a:xfrm>
            <a:off x="595423" y="3636335"/>
            <a:ext cx="9792586" cy="177563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6658871" y="4239090"/>
            <a:ext cx="1296144" cy="54006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Jedině</a:t>
            </a:r>
          </a:p>
        </p:txBody>
      </p:sp>
      <p:sp>
        <p:nvSpPr>
          <p:cNvPr id="20" name="Zaoblený obdélník 19"/>
          <p:cNvSpPr/>
          <p:nvPr/>
        </p:nvSpPr>
        <p:spPr>
          <a:xfrm>
            <a:off x="8341054" y="4128840"/>
            <a:ext cx="1656184" cy="792088"/>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lumMod val="65000"/>
                    <a:lumOff val="35000"/>
                  </a:schemeClr>
                </a:solidFill>
              </a:rPr>
              <a:t>Původní dodavatel</a:t>
            </a:r>
          </a:p>
        </p:txBody>
      </p:sp>
      <p:sp>
        <p:nvSpPr>
          <p:cNvPr id="3" name="Ovál 2"/>
          <p:cNvSpPr/>
          <p:nvPr/>
        </p:nvSpPr>
        <p:spPr>
          <a:xfrm>
            <a:off x="754912" y="3779193"/>
            <a:ext cx="2133731" cy="1491382"/>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p:cNvSpPr/>
          <p:nvPr/>
        </p:nvSpPr>
        <p:spPr>
          <a:xfrm>
            <a:off x="721679" y="1596264"/>
            <a:ext cx="2133731" cy="1491382"/>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5957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ZZVZ a </a:t>
            </a:r>
            <a:r>
              <a:rPr lang="cs-CZ" dirty="0" err="1"/>
              <a:t>vendor</a:t>
            </a:r>
            <a:r>
              <a:rPr lang="cs-CZ" dirty="0"/>
              <a:t> </a:t>
            </a:r>
            <a:r>
              <a:rPr lang="cs-CZ" dirty="0" err="1"/>
              <a:t>lock</a:t>
            </a:r>
            <a:r>
              <a:rPr lang="cs-CZ" dirty="0"/>
              <a:t>-in</a:t>
            </a:r>
          </a:p>
        </p:txBody>
      </p:sp>
      <p:sp>
        <p:nvSpPr>
          <p:cNvPr id="3" name="Zástupný symbol pro obsah 2"/>
          <p:cNvSpPr>
            <a:spLocks noGrp="1"/>
          </p:cNvSpPr>
          <p:nvPr>
            <p:ph idx="1"/>
          </p:nvPr>
        </p:nvSpPr>
        <p:spPr/>
        <p:txBody>
          <a:bodyPr>
            <a:normAutofit lnSpcReduction="10000"/>
          </a:bodyPr>
          <a:lstStyle/>
          <a:p>
            <a:r>
              <a:rPr lang="cs-CZ" dirty="0"/>
              <a:t>§ 63 odst. 3</a:t>
            </a:r>
          </a:p>
          <a:p>
            <a:pPr lvl="2"/>
            <a:r>
              <a:rPr lang="cs-CZ" i="1" dirty="0"/>
              <a:t>„Zadavatel může také použít jednací řízení bez uveřejnění, pokud veřejná zakázka </a:t>
            </a:r>
            <a:r>
              <a:rPr lang="cs-CZ" b="1" i="1" dirty="0"/>
              <a:t>může být splněna pouze určitým dodavatelem</a:t>
            </a:r>
            <a:r>
              <a:rPr lang="cs-CZ" i="1" dirty="0"/>
              <a:t>, neboť</a:t>
            </a:r>
          </a:p>
          <a:p>
            <a:pPr lvl="2"/>
            <a:r>
              <a:rPr lang="cs-CZ" i="1" dirty="0"/>
              <a:t>a) předmětem plnění veřejné zakázky je </a:t>
            </a:r>
            <a:r>
              <a:rPr lang="cs-CZ" b="1" i="1" dirty="0"/>
              <a:t>jedinečné umělecké dílo nebo výkon</a:t>
            </a:r>
            <a:r>
              <a:rPr lang="cs-CZ" i="1" dirty="0"/>
              <a:t>,</a:t>
            </a:r>
          </a:p>
          <a:p>
            <a:pPr lvl="2"/>
            <a:r>
              <a:rPr lang="cs-CZ" i="1" dirty="0"/>
              <a:t>b) z </a:t>
            </a:r>
            <a:r>
              <a:rPr lang="cs-CZ" b="1" i="1" dirty="0"/>
              <a:t>technických důvodů </a:t>
            </a:r>
            <a:r>
              <a:rPr lang="cs-CZ" i="1" dirty="0"/>
              <a:t>neexistuje hospodářská soutěž, nebo</a:t>
            </a:r>
          </a:p>
          <a:p>
            <a:pPr lvl="2"/>
            <a:r>
              <a:rPr lang="cs-CZ" i="1" dirty="0"/>
              <a:t>c) je to nezbytné z </a:t>
            </a:r>
            <a:r>
              <a:rPr lang="cs-CZ" b="1" i="1" dirty="0"/>
              <a:t>důvodu ochrany výhradních práv </a:t>
            </a:r>
            <a:r>
              <a:rPr lang="cs-CZ" i="1" dirty="0"/>
              <a:t>včetně práv duševního vlastnictví.“</a:t>
            </a:r>
          </a:p>
          <a:p>
            <a:pPr lvl="2"/>
            <a:endParaRPr lang="cs-CZ" dirty="0"/>
          </a:p>
          <a:p>
            <a:r>
              <a:rPr lang="cs-CZ" dirty="0"/>
              <a:t>§ 63 odst. 4</a:t>
            </a:r>
          </a:p>
          <a:p>
            <a:pPr lvl="2"/>
            <a:r>
              <a:rPr lang="cs-CZ" i="1" dirty="0"/>
              <a:t>„Podmínky podle odstavce 3 písm. b) a c) jsou splněny pouze v takovém případě, že </a:t>
            </a:r>
            <a:r>
              <a:rPr lang="cs-CZ" b="1" i="1" dirty="0"/>
              <a:t>nelze využít jiného postupu </a:t>
            </a:r>
            <a:r>
              <a:rPr lang="cs-CZ" i="1" dirty="0"/>
              <a:t>a že zadavatel </a:t>
            </a:r>
            <a:r>
              <a:rPr lang="cs-CZ" b="1" i="1" dirty="0"/>
              <a:t>nestanovil zadávací podmínky veřejné zakázky s cílem vyloučit hospodářskou soutěž</a:t>
            </a:r>
            <a:r>
              <a:rPr lang="cs-CZ" i="1" dirty="0"/>
              <a:t>.“</a:t>
            </a:r>
          </a:p>
          <a:p>
            <a:endParaRPr lang="cs-CZ" dirty="0"/>
          </a:p>
        </p:txBody>
      </p:sp>
    </p:spTree>
    <p:extLst>
      <p:ext uri="{BB962C8B-B14F-4D97-AF65-F5344CB8AC3E}">
        <p14:creationId xmlns:p14="http://schemas.microsoft.com/office/powerpoint/2010/main" val="411061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18"/>
            <a:ext cx="10515600" cy="1325563"/>
          </a:xfrm>
        </p:spPr>
        <p:txBody>
          <a:bodyPr/>
          <a:lstStyle/>
          <a:p>
            <a:r>
              <a:rPr lang="cs-CZ" dirty="0"/>
              <a:t>Limity zadávání navazující VZ v JŘBU</a:t>
            </a:r>
          </a:p>
        </p:txBody>
      </p:sp>
      <p:sp>
        <p:nvSpPr>
          <p:cNvPr id="3" name="Content Placeholder 2"/>
          <p:cNvSpPr>
            <a:spLocks noGrp="1"/>
          </p:cNvSpPr>
          <p:nvPr>
            <p:ph idx="1"/>
          </p:nvPr>
        </p:nvSpPr>
        <p:spPr>
          <a:xfrm>
            <a:off x="467833" y="1127052"/>
            <a:ext cx="11281143" cy="5241850"/>
          </a:xfrm>
        </p:spPr>
        <p:txBody>
          <a:bodyPr>
            <a:normAutofit fontScale="92500" lnSpcReduction="20000"/>
          </a:bodyPr>
          <a:lstStyle/>
          <a:p>
            <a:r>
              <a:rPr lang="cs-CZ" dirty="0"/>
              <a:t>1 As 242/2017</a:t>
            </a:r>
          </a:p>
          <a:p>
            <a:pPr lvl="2"/>
            <a:r>
              <a:rPr lang="cs-CZ" dirty="0"/>
              <a:t>	</a:t>
            </a:r>
          </a:p>
          <a:p>
            <a:pPr lvl="2"/>
            <a:r>
              <a:rPr lang="cs-CZ" sz="2400" i="1" dirty="0"/>
              <a:t>„stávající podoba licenčních podmínek sjednaných se společností HAGUESS bude pro další vývoj projektu značně limitující v tom směru, že v zásadě znemožní volný výběr dodavatele na další související a navazující plnění.“</a:t>
            </a:r>
          </a:p>
          <a:p>
            <a:pPr lvl="2"/>
            <a:endParaRPr lang="cs-CZ" i="1" dirty="0"/>
          </a:p>
          <a:p>
            <a:r>
              <a:rPr lang="cs-CZ" dirty="0"/>
              <a:t>62 </a:t>
            </a:r>
            <a:r>
              <a:rPr lang="cs-CZ" dirty="0" err="1"/>
              <a:t>Af</a:t>
            </a:r>
            <a:r>
              <a:rPr lang="cs-CZ" dirty="0"/>
              <a:t> 112/2013</a:t>
            </a:r>
          </a:p>
          <a:p>
            <a:pPr lvl="2"/>
            <a:r>
              <a:rPr lang="cs-CZ" dirty="0"/>
              <a:t>	</a:t>
            </a:r>
          </a:p>
          <a:p>
            <a:pPr lvl="2">
              <a:lnSpc>
                <a:spcPct val="120000"/>
              </a:lnSpc>
            </a:pPr>
            <a:r>
              <a:rPr lang="cs-CZ" i="1" dirty="0"/>
              <a:t>„se žalobce b) nemůže odvolávat na objektivní nutnost realizace předmětu zakázky jiným subjektem než vybraným uchazečem, </a:t>
            </a:r>
            <a:r>
              <a:rPr lang="cs-CZ" b="1" i="1" u="sng" dirty="0"/>
              <a:t>neboť tento stav exkluzivity sám způsobil. Autorská práva vybraného uchazeče jsou chráněna na základě jím akceptovaných výše citovaných licenčních ujednání </a:t>
            </a:r>
            <a:r>
              <a:rPr lang="cs-CZ" i="1" dirty="0"/>
              <a:t>ze dne 6. 11. 2006, která však uzavřel za situace, kdy již </a:t>
            </a:r>
            <a:r>
              <a:rPr lang="cs-CZ" b="1" i="1" u="sng" dirty="0"/>
              <a:t>musel rozumně předpokládat </a:t>
            </a:r>
            <a:r>
              <a:rPr lang="cs-CZ" i="1" dirty="0"/>
              <a:t>potřebu budoucích zakázek v návaznosti na rozvoj projektu municipální multiaplikační čipové karty.“</a:t>
            </a:r>
          </a:p>
          <a:p>
            <a:pPr lvl="2"/>
            <a:endParaRPr lang="cs-CZ" b="1" u="sng" dirty="0"/>
          </a:p>
          <a:p>
            <a:pPr marL="1257300" lvl="2" indent="-342900">
              <a:buFont typeface="Wingdings" panose="05000000000000000000" pitchFamily="2" charset="2"/>
              <a:buChar char="Ø"/>
            </a:pPr>
            <a:r>
              <a:rPr lang="cs-CZ" dirty="0"/>
              <a:t>1 As 256/2015</a:t>
            </a:r>
          </a:p>
          <a:p>
            <a:endParaRPr lang="cs-CZ" i="1" dirty="0"/>
          </a:p>
          <a:p>
            <a:endParaRPr lang="cs-CZ" dirty="0"/>
          </a:p>
        </p:txBody>
      </p:sp>
    </p:spTree>
    <p:extLst>
      <p:ext uri="{BB962C8B-B14F-4D97-AF65-F5344CB8AC3E}">
        <p14:creationId xmlns:p14="http://schemas.microsoft.com/office/powerpoint/2010/main" val="376236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Limity zadávání navazující VZ v JŘBU</a:t>
            </a:r>
          </a:p>
        </p:txBody>
      </p:sp>
      <p:sp>
        <p:nvSpPr>
          <p:cNvPr id="3" name="Content Placeholder 2"/>
          <p:cNvSpPr>
            <a:spLocks noGrp="1"/>
          </p:cNvSpPr>
          <p:nvPr>
            <p:ph idx="1"/>
          </p:nvPr>
        </p:nvSpPr>
        <p:spPr>
          <a:xfrm>
            <a:off x="838200" y="1473850"/>
            <a:ext cx="10515600" cy="5269850"/>
          </a:xfrm>
        </p:spPr>
        <p:txBody>
          <a:bodyPr>
            <a:normAutofit lnSpcReduction="10000"/>
          </a:bodyPr>
          <a:lstStyle/>
          <a:p>
            <a:r>
              <a:rPr lang="cs-CZ" dirty="0"/>
              <a:t>62 </a:t>
            </a:r>
            <a:r>
              <a:rPr lang="cs-CZ" dirty="0" err="1"/>
              <a:t>Af</a:t>
            </a:r>
            <a:r>
              <a:rPr lang="cs-CZ" dirty="0"/>
              <a:t> 93/2015</a:t>
            </a:r>
          </a:p>
          <a:p>
            <a:pPr lvl="2"/>
            <a:endParaRPr lang="cs-CZ" dirty="0"/>
          </a:p>
          <a:p>
            <a:pPr lvl="2"/>
            <a:r>
              <a:rPr lang="cs-CZ" i="1" dirty="0"/>
              <a:t>„[s]</a:t>
            </a:r>
            <a:r>
              <a:rPr lang="cs-CZ" i="1" dirty="0" err="1"/>
              <a:t>kutkové</a:t>
            </a:r>
            <a:r>
              <a:rPr lang="cs-CZ" i="1" dirty="0"/>
              <a:t> okolnosti předcházející a provázející zadávání původní zakázky především svědčí o tom, že žalobce </a:t>
            </a:r>
            <a:r>
              <a:rPr lang="cs-CZ" b="1" i="1" u="sng" dirty="0"/>
              <a:t>nepochybně od počátku plánoval </a:t>
            </a:r>
            <a:r>
              <a:rPr lang="cs-CZ" i="1" dirty="0"/>
              <a:t>rozvoj projektu </a:t>
            </a:r>
            <a:r>
              <a:rPr lang="cs-CZ" i="1" dirty="0" err="1"/>
              <a:t>Opencard</a:t>
            </a:r>
            <a:r>
              <a:rPr lang="cs-CZ" i="1" dirty="0"/>
              <a:t> a </a:t>
            </a:r>
            <a:r>
              <a:rPr lang="cs-CZ" b="1" i="1" u="sng" dirty="0"/>
              <a:t>musel vědět</a:t>
            </a:r>
            <a:r>
              <a:rPr lang="cs-CZ" i="1" dirty="0"/>
              <a:t>, že dojde v budoucnu k postupnému připojování jednotlivých aplikací týkajících se municipálních služeb, jak též od počátku deklaroval v usnesení Rady hlavního města Prahy jako výkonného orgánu v samostatné působnosti hlavního města Prahy“</a:t>
            </a:r>
          </a:p>
          <a:p>
            <a:pPr lvl="2"/>
            <a:endParaRPr lang="cs-CZ" i="1" dirty="0"/>
          </a:p>
          <a:p>
            <a:pPr lvl="2"/>
            <a:endParaRPr lang="cs-CZ" i="1" dirty="0"/>
          </a:p>
          <a:p>
            <a:pPr lvl="2"/>
            <a:endParaRPr lang="cs-CZ" i="1" dirty="0"/>
          </a:p>
          <a:p>
            <a:pPr lvl="2"/>
            <a:endParaRPr lang="cs-CZ" i="1" dirty="0"/>
          </a:p>
          <a:p>
            <a:pPr lvl="2"/>
            <a:r>
              <a:rPr lang="cs-CZ" i="1" dirty="0"/>
              <a:t>„</a:t>
            </a:r>
            <a:r>
              <a:rPr lang="cs-CZ" b="1" i="1" u="sng" dirty="0"/>
              <a:t>není nutné, aby o předchozím zadávacím řízení na původní zakázku bylo žalovaným autoritativně rozhodnuto jako o porušení zákona</a:t>
            </a:r>
            <a:r>
              <a:rPr lang="cs-CZ" i="1" dirty="0"/>
              <a:t>“</a:t>
            </a:r>
          </a:p>
          <a:p>
            <a:pPr lvl="2"/>
            <a:endParaRPr lang="cs-CZ" i="1" dirty="0"/>
          </a:p>
          <a:p>
            <a:pPr lvl="2"/>
            <a:r>
              <a:rPr lang="cs-CZ" i="1" dirty="0"/>
              <a:t>                </a:t>
            </a:r>
            <a:endParaRPr lang="cs-CZ" dirty="0"/>
          </a:p>
          <a:p>
            <a:pPr lvl="2"/>
            <a:endParaRPr lang="cs-CZ" dirty="0"/>
          </a:p>
        </p:txBody>
      </p:sp>
      <p:sp>
        <p:nvSpPr>
          <p:cNvPr id="4" name="Right Arrow 3"/>
          <p:cNvSpPr/>
          <p:nvPr/>
        </p:nvSpPr>
        <p:spPr>
          <a:xfrm>
            <a:off x="1900052" y="4430302"/>
            <a:ext cx="919348" cy="375618"/>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Box 4"/>
          <p:cNvSpPr txBox="1"/>
          <p:nvPr/>
        </p:nvSpPr>
        <p:spPr>
          <a:xfrm>
            <a:off x="2944126" y="4065801"/>
            <a:ext cx="8409674" cy="1292662"/>
          </a:xfrm>
          <a:prstGeom prst="rect">
            <a:avLst/>
          </a:prstGeom>
          <a:noFill/>
        </p:spPr>
        <p:txBody>
          <a:bodyPr wrap="square" rtlCol="0">
            <a:spAutoFit/>
          </a:bodyPr>
          <a:lstStyle/>
          <a:p>
            <a:pPr marL="0" lvl="2" algn="just"/>
            <a:r>
              <a:rPr lang="cs-CZ" sz="2000" dirty="0">
                <a:latin typeface="Montserrat Light" charset="0"/>
                <a:ea typeface="Montserrat Light" charset="0"/>
                <a:cs typeface="Montserrat Light" charset="0"/>
              </a:rPr>
              <a:t>zadavatel se podílel na vytvoření omezení, která vedly k vytvoření stavu exkluzivity a není nutné, aby mu byla prokázána účelovost takového jednání nebo úmysl </a:t>
            </a:r>
            <a:r>
              <a:rPr lang="mr-IN" sz="2000" dirty="0">
                <a:latin typeface="Montserrat Light" charset="0"/>
                <a:ea typeface="Montserrat Light" charset="0"/>
                <a:cs typeface="Montserrat Light" charset="0"/>
              </a:rPr>
              <a:t>–</a:t>
            </a:r>
            <a:r>
              <a:rPr lang="cs-CZ" sz="2000" b="1" u="sng" dirty="0">
                <a:latin typeface="Montserrat Light" charset="0"/>
                <a:ea typeface="Montserrat Light" charset="0"/>
                <a:cs typeface="Montserrat Light" charset="0"/>
              </a:rPr>
              <a:t> objektivní odpovědnost</a:t>
            </a:r>
          </a:p>
          <a:p>
            <a:endParaRPr lang="cs-CZ" dirty="0"/>
          </a:p>
        </p:txBody>
      </p:sp>
    </p:spTree>
    <p:extLst>
      <p:ext uri="{BB962C8B-B14F-4D97-AF65-F5344CB8AC3E}">
        <p14:creationId xmlns:p14="http://schemas.microsoft.com/office/powerpoint/2010/main" val="298490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Aktuální judikatura</a:t>
            </a:r>
          </a:p>
        </p:txBody>
      </p:sp>
      <p:sp>
        <p:nvSpPr>
          <p:cNvPr id="3" name="Zástupný symbol pro obsah 2"/>
          <p:cNvSpPr>
            <a:spLocks noGrp="1"/>
          </p:cNvSpPr>
          <p:nvPr>
            <p:ph idx="1"/>
          </p:nvPr>
        </p:nvSpPr>
        <p:spPr/>
        <p:txBody>
          <a:bodyPr/>
          <a:lstStyle/>
          <a:p>
            <a:r>
              <a:rPr lang="cs-CZ" dirty="0"/>
              <a:t>62 </a:t>
            </a:r>
            <a:r>
              <a:rPr lang="cs-CZ" dirty="0" err="1"/>
              <a:t>Af</a:t>
            </a:r>
            <a:r>
              <a:rPr lang="cs-CZ" dirty="0"/>
              <a:t> 93/2017</a:t>
            </a:r>
          </a:p>
          <a:p>
            <a:r>
              <a:rPr lang="cs-CZ" dirty="0"/>
              <a:t>62 </a:t>
            </a:r>
            <a:r>
              <a:rPr lang="cs-CZ" dirty="0" err="1"/>
              <a:t>Af</a:t>
            </a:r>
            <a:r>
              <a:rPr lang="cs-CZ" dirty="0"/>
              <a:t> 13/2018</a:t>
            </a:r>
          </a:p>
          <a:p>
            <a:r>
              <a:rPr lang="cs-CZ" dirty="0"/>
              <a:t>62 </a:t>
            </a:r>
            <a:r>
              <a:rPr lang="cs-CZ" dirty="0" err="1"/>
              <a:t>Af</a:t>
            </a:r>
            <a:r>
              <a:rPr lang="cs-CZ" dirty="0"/>
              <a:t> 15/2018</a:t>
            </a:r>
          </a:p>
          <a:p>
            <a:r>
              <a:rPr lang="cs-CZ" dirty="0"/>
              <a:t>62 </a:t>
            </a:r>
            <a:r>
              <a:rPr lang="cs-CZ" dirty="0" err="1"/>
              <a:t>Af</a:t>
            </a:r>
            <a:r>
              <a:rPr lang="cs-CZ" dirty="0"/>
              <a:t> 20/2018</a:t>
            </a:r>
          </a:p>
          <a:p>
            <a:r>
              <a:rPr lang="cs-CZ" dirty="0"/>
              <a:t>62 </a:t>
            </a:r>
            <a:r>
              <a:rPr lang="cs-CZ" dirty="0" err="1"/>
              <a:t>Af</a:t>
            </a:r>
            <a:r>
              <a:rPr lang="cs-CZ" dirty="0"/>
              <a:t> 27/2018</a:t>
            </a:r>
          </a:p>
          <a:p>
            <a:r>
              <a:rPr lang="cs-CZ" dirty="0"/>
              <a:t>62 </a:t>
            </a:r>
            <a:r>
              <a:rPr lang="cs-CZ" dirty="0" err="1"/>
              <a:t>Af</a:t>
            </a:r>
            <a:r>
              <a:rPr lang="cs-CZ" dirty="0"/>
              <a:t> 30/2018</a:t>
            </a:r>
          </a:p>
          <a:p>
            <a:r>
              <a:rPr lang="cs-CZ" dirty="0"/>
              <a:t>62 </a:t>
            </a:r>
            <a:r>
              <a:rPr lang="cs-CZ" dirty="0" err="1"/>
              <a:t>Af</a:t>
            </a:r>
            <a:r>
              <a:rPr lang="cs-CZ" dirty="0"/>
              <a:t> 34/2018</a:t>
            </a:r>
          </a:p>
          <a:p>
            <a:r>
              <a:rPr lang="cs-CZ" dirty="0"/>
              <a:t>62 </a:t>
            </a:r>
            <a:r>
              <a:rPr lang="cs-CZ" dirty="0" err="1"/>
              <a:t>Af</a:t>
            </a:r>
            <a:r>
              <a:rPr lang="cs-CZ" dirty="0"/>
              <a:t> 35/2018</a:t>
            </a:r>
          </a:p>
          <a:p>
            <a:endParaRPr lang="cs-CZ" dirty="0"/>
          </a:p>
          <a:p>
            <a:endParaRPr lang="cs-CZ" dirty="0"/>
          </a:p>
          <a:p>
            <a:endParaRPr lang="cs-CZ" dirty="0"/>
          </a:p>
          <a:p>
            <a:endParaRPr lang="cs-CZ" dirty="0"/>
          </a:p>
          <a:p>
            <a:endParaRPr lang="cs-CZ" dirty="0"/>
          </a:p>
        </p:txBody>
      </p:sp>
      <p:sp>
        <p:nvSpPr>
          <p:cNvPr id="4" name="Right Brace 3"/>
          <p:cNvSpPr/>
          <p:nvPr/>
        </p:nvSpPr>
        <p:spPr>
          <a:xfrm>
            <a:off x="3747398" y="1830300"/>
            <a:ext cx="570015" cy="4024029"/>
          </a:xfrm>
          <a:prstGeom prst="rightBrace">
            <a:avLst/>
          </a:prstGeom>
          <a:ln w="38100">
            <a:solidFill>
              <a:srgbClr val="7CAF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Zástupný symbol pro obsah 2"/>
          <p:cNvSpPr txBox="1">
            <a:spLocks/>
          </p:cNvSpPr>
          <p:nvPr/>
        </p:nvSpPr>
        <p:spPr>
          <a:xfrm>
            <a:off x="4685777" y="2055495"/>
            <a:ext cx="7113740" cy="3573637"/>
          </a:xfrm>
          <a:prstGeom prst="rect">
            <a:avLst/>
          </a:prstGeom>
        </p:spPr>
        <p:txBody>
          <a:bodyPr vert="horz" lIns="91440" tIns="45720" rIns="91440" bIns="45720" rtlCol="0">
            <a:normAutofit fontScale="92500"/>
          </a:bodyPr>
          <a:lstStyle>
            <a:lvl1pPr marL="363538" indent="-363538" algn="just" defTabSz="914400" rtl="0" eaLnBrk="1" latinLnBrk="0" hangingPunct="1">
              <a:lnSpc>
                <a:spcPct val="90000"/>
              </a:lnSpc>
              <a:spcBef>
                <a:spcPts val="1000"/>
              </a:spcBef>
              <a:buClr>
                <a:srgbClr val="7CAF20"/>
              </a:buClr>
              <a:buFont typeface="Wingdings" charset="2"/>
              <a:buChar char="§"/>
              <a:tabLst/>
              <a:defRPr sz="2800" b="0" i="0" kern="1200" baseline="0">
                <a:solidFill>
                  <a:schemeClr val="tx1"/>
                </a:solidFill>
                <a:latin typeface="Montserrat Light" charset="0"/>
                <a:ea typeface="Montserrat Light" charset="0"/>
                <a:cs typeface="Montserrat Light" charset="0"/>
              </a:defRPr>
            </a:lvl1pPr>
            <a:lvl2pPr marL="811213" indent="-354013" algn="just" defTabSz="914400" rtl="0" eaLnBrk="1" latinLnBrk="0" hangingPunct="1">
              <a:lnSpc>
                <a:spcPct val="90000"/>
              </a:lnSpc>
              <a:spcBef>
                <a:spcPts val="500"/>
              </a:spcBef>
              <a:buClr>
                <a:srgbClr val="7CAF20"/>
              </a:buClr>
              <a:buSzPct val="75000"/>
              <a:buFont typeface="Courier New" charset="0"/>
              <a:buChar char="o"/>
              <a:tabLst/>
              <a:defRPr sz="2400" b="0" i="0" kern="1200">
                <a:solidFill>
                  <a:schemeClr val="tx1"/>
                </a:solidFill>
                <a:latin typeface="Montserrat Light" charset="0"/>
                <a:ea typeface="Montserrat Light" charset="0"/>
                <a:cs typeface="Montserrat Light" charset="0"/>
              </a:defRPr>
            </a:lvl2pPr>
            <a:lvl3pPr marL="914400" indent="0" algn="just" defTabSz="914400" rtl="0" eaLnBrk="1" latinLnBrk="0" hangingPunct="1">
              <a:lnSpc>
                <a:spcPct val="90000"/>
              </a:lnSpc>
              <a:spcBef>
                <a:spcPts val="500"/>
              </a:spcBef>
              <a:buClr>
                <a:srgbClr val="7CAF20"/>
              </a:buClr>
              <a:buFont typeface="Wingdings" charset="2"/>
              <a:buNone/>
              <a:defRPr sz="2000" b="0" i="0" kern="1200">
                <a:solidFill>
                  <a:schemeClr val="tx1"/>
                </a:solidFill>
                <a:latin typeface="Montserrat Light" charset="0"/>
                <a:ea typeface="Montserrat Light" charset="0"/>
                <a:cs typeface="Montserrat Light" charset="0"/>
              </a:defRPr>
            </a:lvl3pPr>
            <a:lvl4pPr marL="1371600" indent="0" algn="just" defTabSz="914400" rtl="0" eaLnBrk="1" latinLnBrk="0" hangingPunct="1">
              <a:lnSpc>
                <a:spcPct val="90000"/>
              </a:lnSpc>
              <a:spcBef>
                <a:spcPts val="500"/>
              </a:spcBef>
              <a:buClr>
                <a:srgbClr val="7CAF20"/>
              </a:buClr>
              <a:buFont typeface="Wingdings" charset="2"/>
              <a:buNone/>
              <a:defRPr sz="1800" b="0" i="0" kern="1200">
                <a:solidFill>
                  <a:schemeClr val="tx1"/>
                </a:solidFill>
                <a:latin typeface="Montserrat Light" charset="0"/>
                <a:ea typeface="Montserrat Light" charset="0"/>
                <a:cs typeface="Montserrat Light" charset="0"/>
              </a:defRPr>
            </a:lvl4pPr>
            <a:lvl5pPr marL="1828800" indent="0" algn="just" defTabSz="914400" rtl="0" eaLnBrk="1" latinLnBrk="0" hangingPunct="1">
              <a:lnSpc>
                <a:spcPct val="90000"/>
              </a:lnSpc>
              <a:spcBef>
                <a:spcPts val="500"/>
              </a:spcBef>
              <a:buClr>
                <a:srgbClr val="7CAF20"/>
              </a:buClr>
              <a:buFont typeface="Wingdings" charset="2"/>
              <a:buNone/>
              <a:defRPr sz="1800" b="0" i="0" kern="1200">
                <a:solidFill>
                  <a:schemeClr val="tx1"/>
                </a:solidFill>
                <a:latin typeface="Montserrat Light" charset="0"/>
                <a:ea typeface="Montserrat Light" charset="0"/>
                <a:cs typeface="Montserra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arenR"/>
            </a:pPr>
            <a:r>
              <a:rPr lang="cs-CZ" dirty="0"/>
              <a:t>zadavatel při zadávání původní veřejné zakázky </a:t>
            </a:r>
            <a:r>
              <a:rPr lang="cs-CZ" b="1" dirty="0"/>
              <a:t>poruší ZZVZ</a:t>
            </a:r>
            <a:r>
              <a:rPr lang="cs-CZ" dirty="0"/>
              <a:t>, v důsledku čehož není možné zadávat navazující veřejnou zakázku v některém z „otevřenějších“ druhů zadávacích řízení</a:t>
            </a:r>
          </a:p>
          <a:p>
            <a:pPr marL="514350" indent="-514350">
              <a:buFont typeface="+mj-lt"/>
              <a:buAutoNum type="arabicParenR"/>
            </a:pPr>
            <a:r>
              <a:rPr lang="cs-CZ" dirty="0"/>
              <a:t>zadavatel stav exkluzivity sám s úmyslem vytvořit podmínky pro použití jednacího řízení bez uveřejnění </a:t>
            </a:r>
            <a:r>
              <a:rPr lang="cs-CZ" b="1" dirty="0"/>
              <a:t>vědomě způsobil</a:t>
            </a:r>
          </a:p>
          <a:p>
            <a:pPr marL="514350" indent="-514350">
              <a:buFont typeface="+mj-lt"/>
              <a:buAutoNum type="arabicParenR"/>
            </a:pPr>
            <a:endParaRPr lang="cs-CZ" dirty="0"/>
          </a:p>
        </p:txBody>
      </p:sp>
    </p:spTree>
    <p:extLst>
      <p:ext uri="{BB962C8B-B14F-4D97-AF65-F5344CB8AC3E}">
        <p14:creationId xmlns:p14="http://schemas.microsoft.com/office/powerpoint/2010/main" val="238602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Aktuální judikatura</a:t>
            </a:r>
          </a:p>
        </p:txBody>
      </p:sp>
      <p:sp>
        <p:nvSpPr>
          <p:cNvPr id="3" name="Zástupný symbol pro obsah 2"/>
          <p:cNvSpPr>
            <a:spLocks noGrp="1"/>
          </p:cNvSpPr>
          <p:nvPr>
            <p:ph idx="1"/>
          </p:nvPr>
        </p:nvSpPr>
        <p:spPr/>
        <p:txBody>
          <a:bodyPr>
            <a:normAutofit fontScale="85000" lnSpcReduction="10000"/>
          </a:bodyPr>
          <a:lstStyle/>
          <a:p>
            <a:pPr marL="514350" indent="-514350">
              <a:buFont typeface="+mj-lt"/>
              <a:buAutoNum type="arabicParenR" startAt="3"/>
            </a:pPr>
            <a:r>
              <a:rPr lang="cs-CZ" dirty="0"/>
              <a:t>zadavatel, ačkoli </a:t>
            </a:r>
            <a:r>
              <a:rPr lang="cs-CZ" b="1" u="sng" dirty="0"/>
              <a:t>s ohledem na konkrétní okolnosti v době zadávání původní veřejné zakázky musel rozumně předpokládat, že v budoucnu vznikne potřeba zadání navazujících veřejných zakázek, při zadávání původní veřejné zakázky akceptuje licenční či jiná smluvní ujednání, která de facto vylučují, aby navazující veřejná zakázka mohla být splněna jiným než v této původní veřejné zakázce vybraným dodavatelem</a:t>
            </a:r>
            <a:r>
              <a:rPr lang="cs-CZ" dirty="0"/>
              <a:t>, čímž znemožní zadávání navazujících veřejných zakázek v některém z „otevřenějších“ druhů zadávacího řízení a naopak podmíní zadávání navazujících veřejných zakázek v jednacím řízení bez uveřejnění s odkazem na ochranu práv duševního vlastnictví či technických důvodů. Ani v tomto případě není nezbytné, aby o postupu zadavatele v zadávacím řízení na původní veřejnou zakázku bylo žalovaným rozhodnuto coby o porušení zákona.</a:t>
            </a:r>
          </a:p>
        </p:txBody>
      </p:sp>
    </p:spTree>
    <p:extLst>
      <p:ext uri="{BB962C8B-B14F-4D97-AF65-F5344CB8AC3E}">
        <p14:creationId xmlns:p14="http://schemas.microsoft.com/office/powerpoint/2010/main" val="305872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Závěry plynoucí z judikatury</a:t>
            </a:r>
          </a:p>
        </p:txBody>
      </p:sp>
      <p:sp>
        <p:nvSpPr>
          <p:cNvPr id="3" name="Content Placeholder 2"/>
          <p:cNvSpPr>
            <a:spLocks noGrp="1"/>
          </p:cNvSpPr>
          <p:nvPr>
            <p:ph idx="1"/>
          </p:nvPr>
        </p:nvSpPr>
        <p:spPr/>
        <p:txBody>
          <a:bodyPr>
            <a:normAutofit/>
          </a:bodyPr>
          <a:lstStyle/>
          <a:p>
            <a:r>
              <a:rPr lang="cs-CZ" dirty="0"/>
              <a:t>zadavatel měl potřebu budoucích změn předvídat a sjednat licenční oprávnění ve vhodném rozsahu</a:t>
            </a:r>
          </a:p>
          <a:p>
            <a:r>
              <a:rPr lang="cs-CZ" dirty="0"/>
              <a:t>pokud tak tak neučinil, sám tímto postupem stav exkluzivity (</a:t>
            </a:r>
            <a:r>
              <a:rPr lang="cs-CZ" dirty="0" err="1"/>
              <a:t>vendor</a:t>
            </a:r>
            <a:r>
              <a:rPr lang="cs-CZ" dirty="0"/>
              <a:t> </a:t>
            </a:r>
            <a:r>
              <a:rPr lang="cs-CZ" dirty="0" err="1"/>
              <a:t>lock</a:t>
            </a:r>
            <a:r>
              <a:rPr lang="cs-CZ" dirty="0"/>
              <a:t>-in) způsobil</a:t>
            </a:r>
          </a:p>
          <a:p>
            <a:r>
              <a:rPr lang="cs-CZ" dirty="0"/>
              <a:t>a to bez ohledu na úmysl či účelovost jeho jednání</a:t>
            </a:r>
          </a:p>
          <a:p>
            <a:r>
              <a:rPr lang="cs-CZ" dirty="0"/>
              <a:t>a aniž by při zadávání původní veřejné zakázky musel porušil ZZVZ</a:t>
            </a:r>
          </a:p>
          <a:p>
            <a:endParaRPr lang="cs-CZ" b="1" u="sng" dirty="0"/>
          </a:p>
          <a:p>
            <a:pPr marL="0" indent="0">
              <a:buNone/>
            </a:pPr>
            <a:r>
              <a:rPr lang="cs-CZ" b="1" dirty="0"/>
              <a:t>                   </a:t>
            </a:r>
            <a:r>
              <a:rPr lang="cs-CZ" b="1" u="sng" dirty="0"/>
              <a:t>NELZE ZADAT NAVAZUJÍCÍ VZ V JŘBU</a:t>
            </a:r>
          </a:p>
        </p:txBody>
      </p:sp>
      <p:sp>
        <p:nvSpPr>
          <p:cNvPr id="4" name="Right Arrow 3"/>
          <p:cNvSpPr/>
          <p:nvPr/>
        </p:nvSpPr>
        <p:spPr>
          <a:xfrm>
            <a:off x="1301336" y="5502667"/>
            <a:ext cx="1014351" cy="506246"/>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922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Nezaviněný nešikovný postup</a:t>
            </a:r>
          </a:p>
        </p:txBody>
      </p:sp>
      <p:sp>
        <p:nvSpPr>
          <p:cNvPr id="3" name="Content Placeholder 2"/>
          <p:cNvSpPr>
            <a:spLocks noGrp="1"/>
          </p:cNvSpPr>
          <p:nvPr>
            <p:ph idx="1"/>
          </p:nvPr>
        </p:nvSpPr>
        <p:spPr>
          <a:xfrm>
            <a:off x="838199" y="1825625"/>
            <a:ext cx="10787743" cy="4351338"/>
          </a:xfrm>
        </p:spPr>
        <p:txBody>
          <a:bodyPr/>
          <a:lstStyle/>
          <a:p>
            <a:r>
              <a:rPr lang="cs-CZ" dirty="0"/>
              <a:t>5 </a:t>
            </a:r>
            <a:r>
              <a:rPr lang="cs-CZ" dirty="0" err="1"/>
              <a:t>Afs</a:t>
            </a:r>
            <a:r>
              <a:rPr lang="cs-CZ" dirty="0"/>
              <a:t> 42/2015</a:t>
            </a:r>
          </a:p>
          <a:p>
            <a:pPr lvl="2"/>
            <a:endParaRPr lang="cs-CZ" dirty="0"/>
          </a:p>
          <a:p>
            <a:pPr lvl="2"/>
            <a:r>
              <a:rPr lang="cs-CZ" i="1" dirty="0"/>
              <a:t>„[v] postupu žalobce není možno shledávat účelovost a úmysl obejití zákona o veřejných zakázkách při zadávání návazných veřejných zakázek. Původní veřejné zakázky zadával zadavatel prokazatelně, </a:t>
            </a:r>
            <a:r>
              <a:rPr lang="cs-CZ" b="1" i="1" u="sng" dirty="0"/>
              <a:t>aniž by měl vědomí o tom, že v budoucnu mu vznikne potřeba zadat dotčené veřejné zakázky.</a:t>
            </a:r>
            <a:r>
              <a:rPr lang="cs-CZ" i="1" dirty="0"/>
              <a:t> Rovněž je třeba zdůraznit, že stav exkluzivity nebyl vytvořen zadavatelem a nevznikl samoúčelně jako v odkazovaných případech, ale byl přirozenou součástí předmětu plnění, respektive neoddělitelným důsledkem toho, že v rámci předmětu plnění vznikala autorská díla ve smyslu ustanovení § 2 autorského zákona.“</a:t>
            </a:r>
          </a:p>
          <a:p>
            <a:pPr lvl="2"/>
            <a:endParaRPr lang="cs-CZ" dirty="0"/>
          </a:p>
          <a:p>
            <a:pPr lvl="2"/>
            <a:r>
              <a:rPr lang="cs-CZ" dirty="0"/>
              <a:t>                  </a:t>
            </a:r>
            <a:r>
              <a:rPr lang="cs-CZ" b="1" u="sng" dirty="0"/>
              <a:t>nemohl</a:t>
            </a:r>
            <a:r>
              <a:rPr lang="cs-CZ" dirty="0"/>
              <a:t> budoucí potřebu změn </a:t>
            </a:r>
            <a:r>
              <a:rPr lang="cs-CZ" b="1" u="sng" dirty="0"/>
              <a:t>předvídat</a:t>
            </a:r>
            <a:r>
              <a:rPr lang="cs-CZ" dirty="0"/>
              <a:t> při zadávání původní VZ</a:t>
            </a:r>
          </a:p>
        </p:txBody>
      </p:sp>
      <p:sp>
        <p:nvSpPr>
          <p:cNvPr id="4" name="Right Arrow 3"/>
          <p:cNvSpPr/>
          <p:nvPr/>
        </p:nvSpPr>
        <p:spPr>
          <a:xfrm>
            <a:off x="1859478" y="5441440"/>
            <a:ext cx="919348" cy="375618"/>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8523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890" y="2580362"/>
            <a:ext cx="11870786" cy="2123458"/>
          </a:xfrm>
        </p:spPr>
      </p:pic>
    </p:spTree>
    <p:extLst>
      <p:ext uri="{BB962C8B-B14F-4D97-AF65-F5344CB8AC3E}">
        <p14:creationId xmlns:p14="http://schemas.microsoft.com/office/powerpoint/2010/main" val="3207701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Nezaviněný nešikovný postup</a:t>
            </a:r>
          </a:p>
        </p:txBody>
      </p:sp>
      <p:sp>
        <p:nvSpPr>
          <p:cNvPr id="3" name="Content Placeholder 2"/>
          <p:cNvSpPr>
            <a:spLocks noGrp="1"/>
          </p:cNvSpPr>
          <p:nvPr>
            <p:ph idx="1"/>
          </p:nvPr>
        </p:nvSpPr>
        <p:spPr/>
        <p:txBody>
          <a:bodyPr/>
          <a:lstStyle/>
          <a:p>
            <a:r>
              <a:rPr lang="cs-CZ" dirty="0"/>
              <a:t>5 </a:t>
            </a:r>
            <a:r>
              <a:rPr lang="cs-CZ" dirty="0" err="1"/>
              <a:t>Afs</a:t>
            </a:r>
            <a:r>
              <a:rPr lang="cs-CZ" dirty="0"/>
              <a:t> 43/2012</a:t>
            </a:r>
          </a:p>
          <a:p>
            <a:pPr lvl="2"/>
            <a:endParaRPr lang="cs-CZ" dirty="0"/>
          </a:p>
          <a:p>
            <a:pPr lvl="2"/>
            <a:r>
              <a:rPr lang="cs-CZ" i="1" dirty="0"/>
              <a:t>„[p]</a:t>
            </a:r>
            <a:r>
              <a:rPr lang="cs-CZ" i="1" dirty="0" err="1"/>
              <a:t>okud</a:t>
            </a:r>
            <a:r>
              <a:rPr lang="cs-CZ" i="1" dirty="0"/>
              <a:t> v průběhu životnosti softwaru nastane z hlediska zadavatele </a:t>
            </a:r>
            <a:r>
              <a:rPr lang="cs-CZ" b="1" i="1" u="sng" dirty="0"/>
              <a:t>objektivní změna</a:t>
            </a:r>
            <a:r>
              <a:rPr lang="cs-CZ" b="1" i="1" dirty="0"/>
              <a:t> </a:t>
            </a:r>
            <a:r>
              <a:rPr lang="cs-CZ" i="1" dirty="0"/>
              <a:t>(nová legislativa, nové manažerské rozhodnutí nadřízených orgánů), tak může nastat situace, kdy by vyloučení použití jednacího řízení bez upozornění </a:t>
            </a:r>
            <a:r>
              <a:rPr lang="cs-CZ" b="1" i="1" u="sng" dirty="0"/>
              <a:t>fakticky znamenalo zákonem stanovenou povinnost zadavatele pořídit určitý software znovu a znehodnotit již vynaloženou investici na dosavadní software</a:t>
            </a:r>
            <a:r>
              <a:rPr lang="cs-CZ" i="1" dirty="0"/>
              <a:t>.“</a:t>
            </a:r>
          </a:p>
          <a:p>
            <a:pPr lvl="2"/>
            <a:endParaRPr lang="cs-CZ" dirty="0"/>
          </a:p>
          <a:p>
            <a:pPr lvl="2"/>
            <a:r>
              <a:rPr lang="cs-CZ" dirty="0"/>
              <a:t>                 </a:t>
            </a:r>
          </a:p>
        </p:txBody>
      </p:sp>
      <p:sp>
        <p:nvSpPr>
          <p:cNvPr id="4" name="Right Arrow 3"/>
          <p:cNvSpPr/>
          <p:nvPr/>
        </p:nvSpPr>
        <p:spPr>
          <a:xfrm>
            <a:off x="1895104" y="4899043"/>
            <a:ext cx="919348" cy="375618"/>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Box 4"/>
          <p:cNvSpPr txBox="1"/>
          <p:nvPr/>
        </p:nvSpPr>
        <p:spPr>
          <a:xfrm>
            <a:off x="2968831" y="4579021"/>
            <a:ext cx="8384969" cy="1015663"/>
          </a:xfrm>
          <a:prstGeom prst="rect">
            <a:avLst/>
          </a:prstGeom>
          <a:noFill/>
        </p:spPr>
        <p:txBody>
          <a:bodyPr wrap="square" rtlCol="0">
            <a:spAutoFit/>
          </a:bodyPr>
          <a:lstStyle/>
          <a:p>
            <a:pPr algn="just"/>
            <a:r>
              <a:rPr lang="cs-CZ" sz="2000" dirty="0">
                <a:latin typeface="Montserrat Light" charset="0"/>
                <a:ea typeface="Montserrat Light" charset="0"/>
                <a:cs typeface="Montserrat Light" charset="0"/>
              </a:rPr>
              <a:t>existuje-li objektivní důvod může zadat navazující VZ v JŘBU, jinak by musel poptávat stejné plnění znovu, což by bylo v rozporu se samotným cílem zákona – principy 3E</a:t>
            </a:r>
          </a:p>
        </p:txBody>
      </p:sp>
    </p:spTree>
    <p:extLst>
      <p:ext uri="{BB962C8B-B14F-4D97-AF65-F5344CB8AC3E}">
        <p14:creationId xmlns:p14="http://schemas.microsoft.com/office/powerpoint/2010/main" val="1139344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Závěry plynoucí z judikatury</a:t>
            </a:r>
          </a:p>
        </p:txBody>
      </p:sp>
      <p:sp>
        <p:nvSpPr>
          <p:cNvPr id="3" name="Content Placeholder 2"/>
          <p:cNvSpPr>
            <a:spLocks noGrp="1"/>
          </p:cNvSpPr>
          <p:nvPr>
            <p:ph idx="1"/>
          </p:nvPr>
        </p:nvSpPr>
        <p:spPr/>
        <p:txBody>
          <a:bodyPr/>
          <a:lstStyle/>
          <a:p>
            <a:r>
              <a:rPr lang="cs-CZ" dirty="0"/>
              <a:t>s ohledem na skutkové okolnosti při zadávání původní veřejné zakázky nemohl zadavatel budoucí objektivní změnu okolností předvídat</a:t>
            </a:r>
          </a:p>
          <a:p>
            <a:r>
              <a:rPr lang="cs-CZ" dirty="0"/>
              <a:t>a bylo by v rozporu s principy 3E, aby znovu poptával plnění, jehož částí disponuje </a:t>
            </a:r>
          </a:p>
          <a:p>
            <a:endParaRPr lang="cs-CZ" dirty="0"/>
          </a:p>
          <a:p>
            <a:pPr marL="0" indent="0">
              <a:buNone/>
            </a:pPr>
            <a:r>
              <a:rPr lang="cs-CZ" dirty="0"/>
              <a:t>                   </a:t>
            </a:r>
          </a:p>
          <a:p>
            <a:pPr marL="0" indent="0">
              <a:buNone/>
            </a:pPr>
            <a:r>
              <a:rPr lang="cs-CZ" b="1" dirty="0"/>
              <a:t>		</a:t>
            </a:r>
            <a:r>
              <a:rPr lang="cs-CZ" b="1" u="sng" dirty="0"/>
              <a:t>LZE ZADAT NAVAZUJÍCÍ VZ V JŘBU</a:t>
            </a:r>
          </a:p>
          <a:p>
            <a:endParaRPr lang="cs-CZ" dirty="0"/>
          </a:p>
          <a:p>
            <a:endParaRPr lang="cs-CZ" dirty="0"/>
          </a:p>
        </p:txBody>
      </p:sp>
      <p:sp>
        <p:nvSpPr>
          <p:cNvPr id="4" name="Right Arrow 3"/>
          <p:cNvSpPr/>
          <p:nvPr/>
        </p:nvSpPr>
        <p:spPr>
          <a:xfrm>
            <a:off x="1348837" y="5027655"/>
            <a:ext cx="1014351" cy="506246"/>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7249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„Kreativní“ řešení</a:t>
            </a:r>
          </a:p>
        </p:txBody>
      </p:sp>
      <p:sp>
        <p:nvSpPr>
          <p:cNvPr id="3" name="Zástupný symbol pro obsah 2"/>
          <p:cNvSpPr>
            <a:spLocks noGrp="1"/>
          </p:cNvSpPr>
          <p:nvPr>
            <p:ph idx="1"/>
          </p:nvPr>
        </p:nvSpPr>
        <p:spPr/>
        <p:txBody>
          <a:bodyPr>
            <a:normAutofit/>
          </a:bodyPr>
          <a:lstStyle/>
          <a:p>
            <a:r>
              <a:rPr lang="cs-CZ" dirty="0"/>
              <a:t>zadávání v otevřeném řízení</a:t>
            </a:r>
          </a:p>
          <a:p>
            <a:pPr lvl="2"/>
            <a:r>
              <a:rPr lang="cs-CZ" dirty="0"/>
              <a:t>	</a:t>
            </a:r>
          </a:p>
          <a:p>
            <a:pPr lvl="1"/>
            <a:r>
              <a:rPr lang="cs-CZ" dirty="0"/>
              <a:t>reálná nemožnost navazující veřejnou zakázku „vyhrát“ jiným, než původním dodavatelem</a:t>
            </a:r>
          </a:p>
          <a:p>
            <a:pPr lvl="1"/>
            <a:endParaRPr lang="cs-CZ" dirty="0"/>
          </a:p>
          <a:p>
            <a:r>
              <a:rPr lang="cs-CZ" dirty="0"/>
              <a:t>zadávání v JŘBU z důvodu krajně naléhavé okolnosti</a:t>
            </a:r>
          </a:p>
          <a:p>
            <a:pPr lvl="2"/>
            <a:r>
              <a:rPr lang="cs-CZ" dirty="0"/>
              <a:t>		</a:t>
            </a:r>
          </a:p>
          <a:p>
            <a:pPr lvl="1"/>
            <a:r>
              <a:rPr lang="cs-CZ" dirty="0"/>
              <a:t>podmínka nemožnosti předvídat</a:t>
            </a:r>
          </a:p>
          <a:p>
            <a:pPr lvl="1"/>
            <a:r>
              <a:rPr lang="cs-CZ" dirty="0"/>
              <a:t>podmínka nezpůsobení situace</a:t>
            </a:r>
          </a:p>
          <a:p>
            <a:pPr lvl="1"/>
            <a:endParaRPr lang="cs-CZ" dirty="0"/>
          </a:p>
        </p:txBody>
      </p:sp>
    </p:spTree>
    <p:extLst>
      <p:ext uri="{BB962C8B-B14F-4D97-AF65-F5344CB8AC3E}">
        <p14:creationId xmlns:p14="http://schemas.microsoft.com/office/powerpoint/2010/main" val="60115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02286"/>
            <a:ext cx="10515600" cy="1325563"/>
          </a:xfrm>
        </p:spPr>
        <p:txBody>
          <a:bodyPr/>
          <a:lstStyle/>
          <a:p>
            <a:r>
              <a:rPr lang="cs-CZ" dirty="0"/>
              <a:t>Zadávání navazující VZ - otazníky</a:t>
            </a:r>
          </a:p>
        </p:txBody>
      </p:sp>
      <p:sp>
        <p:nvSpPr>
          <p:cNvPr id="3" name="Zástupný symbol pro obsah 2"/>
          <p:cNvSpPr>
            <a:spLocks noGrp="1"/>
          </p:cNvSpPr>
          <p:nvPr>
            <p:ph idx="1"/>
          </p:nvPr>
        </p:nvSpPr>
        <p:spPr>
          <a:xfrm>
            <a:off x="838200" y="1527849"/>
            <a:ext cx="10515600" cy="5085568"/>
          </a:xfrm>
        </p:spPr>
        <p:txBody>
          <a:bodyPr>
            <a:normAutofit/>
          </a:bodyPr>
          <a:lstStyle/>
          <a:p>
            <a:pPr marL="363538" lvl="1" indent="-363538">
              <a:spcBef>
                <a:spcPts val="1000"/>
              </a:spcBef>
              <a:buSzTx/>
              <a:buFont typeface="Wingdings" charset="2"/>
              <a:buChar char="§"/>
            </a:pPr>
            <a:r>
              <a:rPr lang="cs-CZ" dirty="0"/>
              <a:t>Lze se do </a:t>
            </a:r>
            <a:r>
              <a:rPr lang="cs-CZ" dirty="0" err="1"/>
              <a:t>vendor</a:t>
            </a:r>
            <a:r>
              <a:rPr lang="cs-CZ" dirty="0"/>
              <a:t> </a:t>
            </a:r>
            <a:r>
              <a:rPr lang="cs-CZ" dirty="0" err="1"/>
              <a:t>lock</a:t>
            </a:r>
            <a:r>
              <a:rPr lang="cs-CZ" dirty="0"/>
              <a:t>-inu dostat jinak, než tak, že to zadavatel sám způsobí?</a:t>
            </a:r>
          </a:p>
          <a:p>
            <a:pPr marL="363538" lvl="1" indent="-363538">
              <a:spcBef>
                <a:spcPts val="1000"/>
              </a:spcBef>
              <a:buSzTx/>
              <a:buFont typeface="Wingdings" charset="2"/>
              <a:buChar char="§"/>
            </a:pPr>
            <a:r>
              <a:rPr lang="cs-CZ" dirty="0"/>
              <a:t>Kde je hranice mezi nešikovností (nepředvídatelností) a předvídatelností budoucí potřeby úprav – </a:t>
            </a:r>
            <a:r>
              <a:rPr lang="cs-CZ" dirty="0" err="1"/>
              <a:t>Opencard</a:t>
            </a:r>
            <a:r>
              <a:rPr lang="cs-CZ" dirty="0"/>
              <a:t> vs. </a:t>
            </a:r>
            <a:r>
              <a:rPr lang="cs-CZ" dirty="0" err="1"/>
              <a:t>MZe</a:t>
            </a:r>
            <a:r>
              <a:rPr lang="cs-CZ" dirty="0"/>
              <a:t>? Co je možné předvídat?</a:t>
            </a:r>
          </a:p>
          <a:p>
            <a:pPr marL="363538" lvl="1" indent="-363538">
              <a:spcBef>
                <a:spcPts val="1000"/>
              </a:spcBef>
              <a:buSzTx/>
              <a:buFont typeface="Wingdings" charset="2"/>
              <a:buChar char="§"/>
            </a:pPr>
            <a:r>
              <a:rPr lang="cs-CZ" dirty="0"/>
              <a:t>Je obava ze změny důvodem pro zadávání VZ v JŘBU?</a:t>
            </a:r>
          </a:p>
          <a:p>
            <a:pPr marL="363538" lvl="1" indent="-363538">
              <a:spcBef>
                <a:spcPts val="1000"/>
              </a:spcBef>
              <a:buSzTx/>
              <a:buFont typeface="Wingdings" charset="2"/>
              <a:buChar char="§"/>
            </a:pPr>
            <a:r>
              <a:rPr lang="cs-CZ" dirty="0"/>
              <a:t>Jsou nutné/vhodné právní posudky?</a:t>
            </a:r>
          </a:p>
          <a:p>
            <a:pPr marL="363538" lvl="1" indent="-363538">
              <a:spcBef>
                <a:spcPts val="1000"/>
              </a:spcBef>
              <a:buSzTx/>
              <a:buFont typeface="Wingdings" charset="2"/>
              <a:buChar char="§"/>
            </a:pPr>
            <a:r>
              <a:rPr lang="cs-CZ" dirty="0"/>
              <a:t>Musí zadavatel porušit ZZVZ při zadávání původní VZ, aby nemohl zadávat v JŘBU?</a:t>
            </a:r>
          </a:p>
          <a:p>
            <a:pPr marL="363538" lvl="1" indent="-363538">
              <a:spcBef>
                <a:spcPts val="1000"/>
              </a:spcBef>
              <a:buSzTx/>
              <a:buFont typeface="Wingdings" charset="2"/>
              <a:buChar char="§"/>
            </a:pPr>
            <a:r>
              <a:rPr lang="cs-CZ" dirty="0"/>
              <a:t>Může zadavatel poptávat rozšíření počtu licencí v JŘBU?</a:t>
            </a:r>
          </a:p>
          <a:p>
            <a:pPr marL="363538" lvl="1" indent="-363538">
              <a:spcBef>
                <a:spcPts val="1000"/>
              </a:spcBef>
              <a:buSzTx/>
              <a:buFont typeface="Wingdings" charset="2"/>
              <a:buChar char="§"/>
            </a:pPr>
            <a:r>
              <a:rPr lang="cs-CZ" dirty="0"/>
              <a:t>Jak má zadavatel zajistit potřebnou kompatibilitu?</a:t>
            </a:r>
          </a:p>
          <a:p>
            <a:pPr marL="363538" lvl="1" indent="-363538">
              <a:spcBef>
                <a:spcPts val="1000"/>
              </a:spcBef>
              <a:buSzTx/>
              <a:buFont typeface="Wingdings" charset="2"/>
              <a:buChar char="§"/>
            </a:pPr>
            <a:endParaRPr lang="cs-CZ" dirty="0"/>
          </a:p>
          <a:p>
            <a:pPr marL="363538" lvl="1" indent="-363538">
              <a:spcBef>
                <a:spcPts val="1000"/>
              </a:spcBef>
              <a:buSzTx/>
              <a:buFont typeface="Wingdings" charset="2"/>
              <a:buChar char="§"/>
            </a:pPr>
            <a:endParaRPr lang="cs-CZ" b="1" u="sng" dirty="0"/>
          </a:p>
          <a:p>
            <a:endParaRPr lang="cs-CZ" dirty="0"/>
          </a:p>
        </p:txBody>
      </p:sp>
    </p:spTree>
    <p:extLst>
      <p:ext uri="{BB962C8B-B14F-4D97-AF65-F5344CB8AC3E}">
        <p14:creationId xmlns:p14="http://schemas.microsoft.com/office/powerpoint/2010/main" val="188458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Specifika přezkumného řízení</a:t>
            </a:r>
          </a:p>
        </p:txBody>
      </p:sp>
      <p:sp>
        <p:nvSpPr>
          <p:cNvPr id="3" name="Zástupný symbol pro obsah 2"/>
          <p:cNvSpPr>
            <a:spLocks noGrp="1"/>
          </p:cNvSpPr>
          <p:nvPr>
            <p:ph idx="1"/>
          </p:nvPr>
        </p:nvSpPr>
        <p:spPr/>
        <p:txBody>
          <a:bodyPr>
            <a:normAutofit/>
          </a:bodyPr>
          <a:lstStyle/>
          <a:p>
            <a:r>
              <a:rPr lang="cs-CZ" b="1" u="sng" dirty="0"/>
              <a:t>důkazní břemeno ohledně existence okolností opravňujících k použití jednacího řízení bez uveřejnění leží na tom, kdo se jich dovolává</a:t>
            </a:r>
          </a:p>
          <a:p>
            <a:pPr lvl="2"/>
            <a:endParaRPr lang="cs-CZ" b="1" u="sng" dirty="0"/>
          </a:p>
          <a:p>
            <a:pPr lvl="1"/>
            <a:r>
              <a:rPr lang="cs-CZ" dirty="0"/>
              <a:t>rozsudky SDEU </a:t>
            </a:r>
            <a:r>
              <a:rPr lang="pl-PL" dirty="0"/>
              <a:t>C-199/85, C-318/94, C-385/02, C-57/94, C-71/92, C-20/01, </a:t>
            </a:r>
            <a:r>
              <a:rPr lang="cs-CZ" dirty="0"/>
              <a:t>C-28/01</a:t>
            </a:r>
          </a:p>
          <a:p>
            <a:pPr lvl="1"/>
            <a:r>
              <a:rPr lang="cs-CZ" dirty="0"/>
              <a:t>rozsudky Krajského soudu v Brně 62 </a:t>
            </a:r>
            <a:r>
              <a:rPr lang="cs-CZ" dirty="0" err="1"/>
              <a:t>Af</a:t>
            </a:r>
            <a:r>
              <a:rPr lang="cs-CZ" dirty="0"/>
              <a:t> 48/2012, 62 </a:t>
            </a:r>
            <a:r>
              <a:rPr lang="cs-CZ" dirty="0" err="1"/>
              <a:t>Af</a:t>
            </a:r>
            <a:r>
              <a:rPr lang="cs-CZ" dirty="0"/>
              <a:t> 95/2013, 62 </a:t>
            </a:r>
            <a:r>
              <a:rPr lang="cs-CZ" dirty="0" err="1"/>
              <a:t>Af</a:t>
            </a:r>
            <a:r>
              <a:rPr lang="cs-CZ" dirty="0"/>
              <a:t> 93/2013, 31 </a:t>
            </a:r>
            <a:r>
              <a:rPr lang="cs-CZ" dirty="0" err="1"/>
              <a:t>Af</a:t>
            </a:r>
            <a:r>
              <a:rPr lang="cs-CZ" dirty="0"/>
              <a:t> 35/2015</a:t>
            </a:r>
          </a:p>
          <a:p>
            <a:pPr lvl="1"/>
            <a:r>
              <a:rPr lang="cs-CZ" dirty="0"/>
              <a:t>rozsudky Nejvyššího správního soudu 3 As 18/2015, 8 As 149/2014, 5 </a:t>
            </a:r>
            <a:r>
              <a:rPr lang="cs-CZ" dirty="0" err="1"/>
              <a:t>Afs</a:t>
            </a:r>
            <a:r>
              <a:rPr lang="cs-CZ" dirty="0"/>
              <a:t> 42/2012-53</a:t>
            </a:r>
          </a:p>
        </p:txBody>
      </p:sp>
    </p:spTree>
    <p:extLst>
      <p:ext uri="{BB962C8B-B14F-4D97-AF65-F5344CB8AC3E}">
        <p14:creationId xmlns:p14="http://schemas.microsoft.com/office/powerpoint/2010/main" val="1019704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Specifika přezkumného řízení</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i="1" dirty="0"/>
              <a:t>„…je v důsledku přesunu důkazního břemene na jeho osobu do jisté míry oslabeno, resp. je mu ztížena obrana před orgánem dohledu. To však </a:t>
            </a:r>
            <a:r>
              <a:rPr lang="cs-CZ" i="1" dirty="0" err="1"/>
              <a:t>ničehož</a:t>
            </a:r>
            <a:r>
              <a:rPr lang="cs-CZ" i="1" dirty="0"/>
              <a:t> nemění na tom, že k takovému „zatížení“ zadavatele došlo „vědomě“, jako logický následek restriktivního výkladu podmínek pro použití jednacího řízení bez uveřejnění…“</a:t>
            </a:r>
            <a:endParaRPr lang="cs-CZ" dirty="0"/>
          </a:p>
          <a:p>
            <a:pPr marL="0" indent="0">
              <a:buNone/>
            </a:pPr>
            <a:r>
              <a:rPr lang="cs-CZ" i="1" dirty="0"/>
              <a:t>„…[ú]řad přitom zcela jistě není povinen jakkoliv vyvracet tvrzení zadavatele o neporušení § 23 odst. 4 písm. a) zákona, neboť je to zadavatel, koho stíhá povinnost tato tvrzení prokázat, a pokud je není schopen prokázat, pak se má za to, že v souladu se zákonem nepostupoval. </a:t>
            </a:r>
            <a:r>
              <a:rPr lang="cs-CZ" b="1" i="1" dirty="0"/>
              <a:t>Přísnost takové konstrukce je pak mimo jiné dána právě snahou o eliminaci používání tohoto druhu zadávacího řízení, a to v zájmu zachování co nejvíce transparentní hospodářské soutěže…“</a:t>
            </a:r>
            <a:r>
              <a:rPr lang="cs-CZ" b="1" dirty="0"/>
              <a:t>.</a:t>
            </a:r>
          </a:p>
          <a:p>
            <a:pPr marL="0" indent="0">
              <a:buNone/>
            </a:pPr>
            <a:r>
              <a:rPr lang="cs-CZ" sz="2600" dirty="0">
                <a:solidFill>
                  <a:schemeClr val="bg1">
                    <a:lumMod val="50000"/>
                  </a:schemeClr>
                </a:solidFill>
              </a:rPr>
              <a:t>				ÚOHS-R0064/2016/VZ-39883/2016/323/</a:t>
            </a:r>
            <a:r>
              <a:rPr lang="cs-CZ" sz="2600" dirty="0" err="1">
                <a:solidFill>
                  <a:schemeClr val="bg1">
                    <a:lumMod val="50000"/>
                  </a:schemeClr>
                </a:solidFill>
              </a:rPr>
              <a:t>KKř</a:t>
            </a:r>
            <a:endParaRPr lang="cs-CZ" sz="2600" dirty="0">
              <a:solidFill>
                <a:schemeClr val="bg1">
                  <a:lumMod val="50000"/>
                </a:schemeClr>
              </a:solidFill>
            </a:endParaRPr>
          </a:p>
          <a:p>
            <a:pPr marL="0" indent="0">
              <a:buNone/>
            </a:pPr>
            <a:endParaRPr lang="cs-CZ" dirty="0"/>
          </a:p>
          <a:p>
            <a:endParaRPr lang="cs-CZ" dirty="0"/>
          </a:p>
        </p:txBody>
      </p:sp>
    </p:spTree>
    <p:extLst>
      <p:ext uri="{BB962C8B-B14F-4D97-AF65-F5344CB8AC3E}">
        <p14:creationId xmlns:p14="http://schemas.microsoft.com/office/powerpoint/2010/main" val="2814879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Specifika přezkumného řízení</a:t>
            </a:r>
          </a:p>
        </p:txBody>
      </p:sp>
      <p:sp>
        <p:nvSpPr>
          <p:cNvPr id="3" name="Zástupný symbol pro obsah 2"/>
          <p:cNvSpPr>
            <a:spLocks noGrp="1"/>
          </p:cNvSpPr>
          <p:nvPr>
            <p:ph idx="1"/>
          </p:nvPr>
        </p:nvSpPr>
        <p:spPr>
          <a:xfrm>
            <a:off x="838199" y="1609726"/>
            <a:ext cx="10944225" cy="4714874"/>
          </a:xfrm>
        </p:spPr>
        <p:txBody>
          <a:bodyPr>
            <a:normAutofit/>
          </a:bodyPr>
          <a:lstStyle/>
          <a:p>
            <a:r>
              <a:rPr lang="cs-CZ" dirty="0"/>
              <a:t>zásada materiální pravdy - § 3 správního řádu</a:t>
            </a:r>
          </a:p>
          <a:p>
            <a:pPr lvl="2"/>
            <a:endParaRPr lang="cs-CZ" dirty="0"/>
          </a:p>
          <a:p>
            <a:pPr lvl="2"/>
            <a:r>
              <a:rPr lang="cs-CZ" i="1" dirty="0"/>
              <a:t>„[n]</a:t>
            </a:r>
            <a:r>
              <a:rPr lang="cs-CZ" i="1" dirty="0" err="1"/>
              <a:t>evyplývá-li</a:t>
            </a:r>
            <a:r>
              <a:rPr lang="cs-CZ" i="1" dirty="0"/>
              <a:t> ze zákona něco jiného, postupuje správní orgán tak, aby byl zjištěn stav věci, o němž nejsou důvodné pochybnosti, a to v rozsahu, který je nezbytný pro soulad jeho úkonu s požadavky uvedenými v § 2.“</a:t>
            </a:r>
          </a:p>
          <a:p>
            <a:pPr lvl="2"/>
            <a:endParaRPr lang="cs-CZ" dirty="0"/>
          </a:p>
          <a:p>
            <a:r>
              <a:rPr lang="cs-CZ" dirty="0"/>
              <a:t>zásada vyšetřovací - § 50 odst. 3 správního řádu</a:t>
            </a:r>
          </a:p>
          <a:p>
            <a:pPr lvl="2"/>
            <a:endParaRPr lang="cs-CZ" dirty="0"/>
          </a:p>
          <a:p>
            <a:pPr lvl="2"/>
            <a:r>
              <a:rPr lang="cs-CZ" i="1" dirty="0"/>
              <a:t>„[v] řízení, v němž má být z moci úřední uložena povinnost, je správní orgán povinen i bez návrhu zjistit všechny rozhodné okolnosti svědčící ve prospěch i v neprospěch toho, komu má být povinnost uložena“</a:t>
            </a:r>
          </a:p>
          <a:p>
            <a:pPr lvl="2"/>
            <a:endParaRPr lang="cs-CZ" dirty="0"/>
          </a:p>
          <a:p>
            <a:pPr marL="1257300" lvl="2" indent="-342900">
              <a:buFont typeface="Wingdings" panose="05000000000000000000" pitchFamily="2" charset="2"/>
              <a:buChar char="Ø"/>
            </a:pPr>
            <a:r>
              <a:rPr lang="cs-CZ" dirty="0"/>
              <a:t>zvláštní právní úprava může ze správního orgánu sejmout</a:t>
            </a:r>
          </a:p>
        </p:txBody>
      </p:sp>
    </p:spTree>
    <p:extLst>
      <p:ext uri="{BB962C8B-B14F-4D97-AF65-F5344CB8AC3E}">
        <p14:creationId xmlns:p14="http://schemas.microsoft.com/office/powerpoint/2010/main" val="4086326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Specifika přezkumného řízení </a:t>
            </a:r>
          </a:p>
        </p:txBody>
      </p:sp>
      <p:sp>
        <p:nvSpPr>
          <p:cNvPr id="3" name="Zástupný symbol pro obsah 2"/>
          <p:cNvSpPr>
            <a:spLocks noGrp="1"/>
          </p:cNvSpPr>
          <p:nvPr>
            <p:ph idx="1"/>
          </p:nvPr>
        </p:nvSpPr>
        <p:spPr/>
        <p:txBody>
          <a:bodyPr/>
          <a:lstStyle/>
          <a:p>
            <a:r>
              <a:rPr lang="cs-CZ" dirty="0"/>
              <a:t>např. 62 </a:t>
            </a:r>
            <a:r>
              <a:rPr lang="cs-CZ" dirty="0" err="1"/>
              <a:t>Af</a:t>
            </a:r>
            <a:r>
              <a:rPr lang="cs-CZ" dirty="0"/>
              <a:t> 27/2018</a:t>
            </a:r>
          </a:p>
          <a:p>
            <a:pPr lvl="2"/>
            <a:r>
              <a:rPr lang="cs-CZ" dirty="0"/>
              <a:t>	</a:t>
            </a:r>
          </a:p>
          <a:p>
            <a:pPr marL="0" indent="0">
              <a:buNone/>
            </a:pPr>
            <a:r>
              <a:rPr lang="cs-CZ" i="1" dirty="0"/>
              <a:t>„Závěr ohledně „neunesení důkazního břemena“ tak přichází v úvahu toliko v situaci, kdy zadavatel na podporu svých tvrzení ohledně naplnění podmínek opravňujících jej k použití jednacího řízení bez uveřejnění </a:t>
            </a:r>
            <a:r>
              <a:rPr lang="cs-CZ" i="1" u="sng" dirty="0"/>
              <a:t>neoznačí žádné konkrétní relevantní důkazy</a:t>
            </a:r>
            <a:r>
              <a:rPr lang="cs-CZ" i="1" dirty="0"/>
              <a:t> anebo </a:t>
            </a:r>
            <a:r>
              <a:rPr lang="cs-CZ" i="1" u="sng" dirty="0"/>
              <a:t>kdy provedením důkazů se tvrzení zadavatele </a:t>
            </a:r>
            <a:r>
              <a:rPr lang="cs-CZ" i="1" dirty="0"/>
              <a:t>ohledně splnění podmínek pro jednací řízení bez uveřejnění </a:t>
            </a:r>
            <a:r>
              <a:rPr lang="cs-CZ" i="1" u="sng" dirty="0"/>
              <a:t>nepotvrdí</a:t>
            </a:r>
            <a:r>
              <a:rPr lang="cs-CZ" i="1" dirty="0"/>
              <a:t>.“</a:t>
            </a:r>
          </a:p>
        </p:txBody>
      </p:sp>
    </p:spTree>
    <p:extLst>
      <p:ext uri="{BB962C8B-B14F-4D97-AF65-F5344CB8AC3E}">
        <p14:creationId xmlns:p14="http://schemas.microsoft.com/office/powerpoint/2010/main" val="2217445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Změna nahlížení na důkazní břemeno?</a:t>
            </a:r>
          </a:p>
        </p:txBody>
      </p:sp>
      <p:sp>
        <p:nvSpPr>
          <p:cNvPr id="3" name="Zástupný symbol pro obsah 2"/>
          <p:cNvSpPr>
            <a:spLocks noGrp="1"/>
          </p:cNvSpPr>
          <p:nvPr>
            <p:ph idx="1"/>
          </p:nvPr>
        </p:nvSpPr>
        <p:spPr/>
        <p:txBody>
          <a:bodyPr/>
          <a:lstStyle/>
          <a:p>
            <a:r>
              <a:rPr lang="cs-CZ" dirty="0"/>
              <a:t>62 </a:t>
            </a:r>
            <a:r>
              <a:rPr lang="cs-CZ" dirty="0" err="1"/>
              <a:t>Af</a:t>
            </a:r>
            <a:r>
              <a:rPr lang="cs-CZ" dirty="0"/>
              <a:t> 93/2017 – </a:t>
            </a:r>
            <a:r>
              <a:rPr lang="cs-CZ" b="1" dirty="0">
                <a:solidFill>
                  <a:srgbClr val="7CAF20"/>
                </a:solidFill>
              </a:rPr>
              <a:t>ZRUŠENO </a:t>
            </a:r>
          </a:p>
          <a:p>
            <a:r>
              <a:rPr lang="cs-CZ" dirty="0"/>
              <a:t>62 </a:t>
            </a:r>
            <a:r>
              <a:rPr lang="cs-CZ" dirty="0" err="1"/>
              <a:t>Af</a:t>
            </a:r>
            <a:r>
              <a:rPr lang="cs-CZ" dirty="0"/>
              <a:t> 13/2018 – </a:t>
            </a:r>
            <a:r>
              <a:rPr lang="cs-CZ" b="1" dirty="0">
                <a:solidFill>
                  <a:srgbClr val="7CAF20"/>
                </a:solidFill>
              </a:rPr>
              <a:t>ZRUŠENO </a:t>
            </a:r>
          </a:p>
          <a:p>
            <a:r>
              <a:rPr lang="cs-CZ" dirty="0"/>
              <a:t>62 </a:t>
            </a:r>
            <a:r>
              <a:rPr lang="cs-CZ" dirty="0" err="1"/>
              <a:t>Af</a:t>
            </a:r>
            <a:r>
              <a:rPr lang="cs-CZ" dirty="0"/>
              <a:t> 15/2018 - </a:t>
            </a:r>
            <a:r>
              <a:rPr lang="cs-CZ" b="1" dirty="0">
                <a:solidFill>
                  <a:srgbClr val="7CAF20"/>
                </a:solidFill>
              </a:rPr>
              <a:t>ZRUŠENO</a:t>
            </a:r>
          </a:p>
          <a:p>
            <a:r>
              <a:rPr lang="cs-CZ" dirty="0"/>
              <a:t>62 </a:t>
            </a:r>
            <a:r>
              <a:rPr lang="cs-CZ" dirty="0" err="1"/>
              <a:t>Af</a:t>
            </a:r>
            <a:r>
              <a:rPr lang="cs-CZ" dirty="0"/>
              <a:t> 20/2018 - </a:t>
            </a:r>
            <a:r>
              <a:rPr lang="cs-CZ" dirty="0">
                <a:solidFill>
                  <a:schemeClr val="bg1">
                    <a:lumMod val="50000"/>
                  </a:schemeClr>
                </a:solidFill>
              </a:rPr>
              <a:t>ZRUŠENO</a:t>
            </a:r>
          </a:p>
          <a:p>
            <a:r>
              <a:rPr lang="cs-CZ" dirty="0"/>
              <a:t>62 </a:t>
            </a:r>
            <a:r>
              <a:rPr lang="cs-CZ" dirty="0" err="1"/>
              <a:t>Af</a:t>
            </a:r>
            <a:r>
              <a:rPr lang="cs-CZ" dirty="0"/>
              <a:t> 27/2018 - </a:t>
            </a:r>
            <a:r>
              <a:rPr lang="cs-CZ" dirty="0">
                <a:solidFill>
                  <a:srgbClr val="C00000"/>
                </a:solidFill>
              </a:rPr>
              <a:t>zamítnuto</a:t>
            </a:r>
          </a:p>
          <a:p>
            <a:r>
              <a:rPr lang="cs-CZ" dirty="0"/>
              <a:t>62 </a:t>
            </a:r>
            <a:r>
              <a:rPr lang="cs-CZ" dirty="0" err="1"/>
              <a:t>Af</a:t>
            </a:r>
            <a:r>
              <a:rPr lang="cs-CZ" dirty="0"/>
              <a:t> 30/2018 - </a:t>
            </a:r>
            <a:r>
              <a:rPr lang="cs-CZ" dirty="0">
                <a:solidFill>
                  <a:srgbClr val="C00000"/>
                </a:solidFill>
              </a:rPr>
              <a:t>zamítnuto</a:t>
            </a:r>
          </a:p>
          <a:p>
            <a:r>
              <a:rPr lang="cs-CZ" dirty="0"/>
              <a:t>62 </a:t>
            </a:r>
            <a:r>
              <a:rPr lang="cs-CZ" dirty="0" err="1"/>
              <a:t>Af</a:t>
            </a:r>
            <a:r>
              <a:rPr lang="cs-CZ" dirty="0"/>
              <a:t> 34/2018 - </a:t>
            </a:r>
            <a:r>
              <a:rPr lang="cs-CZ" b="1" dirty="0">
                <a:solidFill>
                  <a:srgbClr val="7CAF20"/>
                </a:solidFill>
              </a:rPr>
              <a:t>ZRUŠENO</a:t>
            </a:r>
          </a:p>
          <a:p>
            <a:r>
              <a:rPr lang="cs-CZ" dirty="0"/>
              <a:t>62 </a:t>
            </a:r>
            <a:r>
              <a:rPr lang="cs-CZ" dirty="0" err="1"/>
              <a:t>Af</a:t>
            </a:r>
            <a:r>
              <a:rPr lang="cs-CZ" dirty="0"/>
              <a:t> 35/2018 - </a:t>
            </a:r>
            <a:r>
              <a:rPr lang="cs-CZ" dirty="0">
                <a:solidFill>
                  <a:srgbClr val="C00000"/>
                </a:solidFill>
              </a:rPr>
              <a:t>zamítnuto</a:t>
            </a:r>
          </a:p>
          <a:p>
            <a:endParaRPr lang="cs-CZ" dirty="0"/>
          </a:p>
        </p:txBody>
      </p:sp>
    </p:spTree>
    <p:extLst>
      <p:ext uri="{BB962C8B-B14F-4D97-AF65-F5344CB8AC3E}">
        <p14:creationId xmlns:p14="http://schemas.microsoft.com/office/powerpoint/2010/main" val="1234130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Možnosti řešení stavu exkluzivity</a:t>
            </a:r>
          </a:p>
        </p:txBody>
      </p:sp>
      <p:sp>
        <p:nvSpPr>
          <p:cNvPr id="5" name="Right Arrow 3"/>
          <p:cNvSpPr/>
          <p:nvPr/>
        </p:nvSpPr>
        <p:spPr>
          <a:xfrm>
            <a:off x="994807" y="2556091"/>
            <a:ext cx="1017071" cy="517072"/>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Right Arrow 3"/>
          <p:cNvSpPr/>
          <p:nvPr/>
        </p:nvSpPr>
        <p:spPr>
          <a:xfrm>
            <a:off x="988324" y="3430341"/>
            <a:ext cx="1017071" cy="517072"/>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Right Arrow 3"/>
          <p:cNvSpPr/>
          <p:nvPr/>
        </p:nvSpPr>
        <p:spPr>
          <a:xfrm>
            <a:off x="994807" y="4323450"/>
            <a:ext cx="1017071" cy="517072"/>
          </a:xfrm>
          <a:prstGeom prst="rightArrow">
            <a:avLst/>
          </a:prstGeom>
          <a:solidFill>
            <a:srgbClr val="7CAF20">
              <a:alpha val="50196"/>
            </a:srgbClr>
          </a:solidFill>
          <a:ln w="38100">
            <a:solidFill>
              <a:srgbClr val="7CA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cxnSpLocks/>
            <a:endCxn id="23" idx="1"/>
          </p:cNvCxnSpPr>
          <p:nvPr/>
        </p:nvCxnSpPr>
        <p:spPr>
          <a:xfrm flipV="1">
            <a:off x="6358193" y="2341789"/>
            <a:ext cx="646516" cy="258537"/>
          </a:xfrm>
          <a:prstGeom prst="straightConnector1">
            <a:avLst/>
          </a:prstGeom>
          <a:ln w="19050">
            <a:solidFill>
              <a:srgbClr val="7CAF2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358193" y="2754845"/>
            <a:ext cx="514350" cy="243147"/>
          </a:xfrm>
          <a:prstGeom prst="straightConnector1">
            <a:avLst/>
          </a:prstGeom>
          <a:ln w="19050">
            <a:solidFill>
              <a:srgbClr val="7CAF2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4"/>
          <p:cNvSpPr txBox="1"/>
          <p:nvPr/>
        </p:nvSpPr>
        <p:spPr>
          <a:xfrm>
            <a:off x="2143026" y="2416829"/>
            <a:ext cx="4396777" cy="646331"/>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zadat i přesto navazující VZ v JŘBU</a:t>
            </a:r>
          </a:p>
          <a:p>
            <a:pPr algn="just"/>
            <a:r>
              <a:rPr lang="cs-CZ" dirty="0">
                <a:latin typeface="Montserrat Light" charset="0"/>
                <a:ea typeface="Montserrat Light" charset="0"/>
                <a:cs typeface="Montserrat Light" charset="0"/>
              </a:rPr>
              <a:t>(3E?)</a:t>
            </a:r>
          </a:p>
        </p:txBody>
      </p:sp>
      <p:sp>
        <p:nvSpPr>
          <p:cNvPr id="20" name="TextBox 4"/>
          <p:cNvSpPr txBox="1"/>
          <p:nvPr/>
        </p:nvSpPr>
        <p:spPr>
          <a:xfrm>
            <a:off x="2143026" y="4258821"/>
            <a:ext cx="8384969" cy="646331"/>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„dokoupit“ potřebná licenční oprávnění v režimu změny závazku ze smlouvy podle § 222 ZZVZ</a:t>
            </a:r>
          </a:p>
        </p:txBody>
      </p:sp>
      <p:sp>
        <p:nvSpPr>
          <p:cNvPr id="21" name="TextBox 4"/>
          <p:cNvSpPr txBox="1"/>
          <p:nvPr/>
        </p:nvSpPr>
        <p:spPr>
          <a:xfrm>
            <a:off x="2143026" y="3365712"/>
            <a:ext cx="8384969" cy="646331"/>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nechat smlouvu uzavřenou na základě původní VZ doběhnout a začít „na zelené louce“ (3E? přechodné období?)</a:t>
            </a:r>
          </a:p>
        </p:txBody>
      </p:sp>
      <p:sp>
        <p:nvSpPr>
          <p:cNvPr id="22" name="TextBox 4"/>
          <p:cNvSpPr txBox="1"/>
          <p:nvPr/>
        </p:nvSpPr>
        <p:spPr>
          <a:xfrm>
            <a:off x="7004709" y="2742231"/>
            <a:ext cx="4079669" cy="369332"/>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nápravné opatření podle § 263 ZZVZ</a:t>
            </a:r>
          </a:p>
        </p:txBody>
      </p:sp>
      <p:sp>
        <p:nvSpPr>
          <p:cNvPr id="23" name="TextBox 4"/>
          <p:cNvSpPr txBox="1"/>
          <p:nvPr/>
        </p:nvSpPr>
        <p:spPr>
          <a:xfrm>
            <a:off x="7004709" y="2157123"/>
            <a:ext cx="4192484" cy="369332"/>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přestupek podle § 268 ZZVZ a pokuta</a:t>
            </a:r>
          </a:p>
        </p:txBody>
      </p:sp>
      <p:sp>
        <p:nvSpPr>
          <p:cNvPr id="15" name="Right Arrow 3"/>
          <p:cNvSpPr/>
          <p:nvPr/>
        </p:nvSpPr>
        <p:spPr>
          <a:xfrm>
            <a:off x="994807" y="5233415"/>
            <a:ext cx="1017071" cy="517072"/>
          </a:xfrm>
          <a:prstGeom prst="rightArrow">
            <a:avLst/>
          </a:prstGeom>
          <a:solidFill>
            <a:schemeClr val="bg1">
              <a:lumMod val="85000"/>
              <a:alpha val="50196"/>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Box 4"/>
          <p:cNvSpPr txBox="1"/>
          <p:nvPr/>
        </p:nvSpPr>
        <p:spPr>
          <a:xfrm>
            <a:off x="2143026" y="5307285"/>
            <a:ext cx="8384969" cy="369332"/>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hospodárnost, účelnost a efektivnost (3 E) ?</a:t>
            </a:r>
          </a:p>
        </p:txBody>
      </p:sp>
      <p:sp>
        <p:nvSpPr>
          <p:cNvPr id="17" name="Right Arrow 3">
            <a:extLst>
              <a:ext uri="{FF2B5EF4-FFF2-40B4-BE49-F238E27FC236}">
                <a16:creationId xmlns:a16="http://schemas.microsoft.com/office/drawing/2014/main" id="{E18EBAF2-EFB6-4D2E-A07D-05651E691CFB}"/>
              </a:ext>
            </a:extLst>
          </p:cNvPr>
          <p:cNvSpPr/>
          <p:nvPr/>
        </p:nvSpPr>
        <p:spPr>
          <a:xfrm>
            <a:off x="994807" y="5972604"/>
            <a:ext cx="1017071" cy="517072"/>
          </a:xfrm>
          <a:prstGeom prst="rightArrow">
            <a:avLst/>
          </a:prstGeom>
          <a:solidFill>
            <a:schemeClr val="bg1">
              <a:lumMod val="85000"/>
              <a:alpha val="50196"/>
            </a:schemeClr>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Box 4">
            <a:extLst>
              <a:ext uri="{FF2B5EF4-FFF2-40B4-BE49-F238E27FC236}">
                <a16:creationId xmlns:a16="http://schemas.microsoft.com/office/drawing/2014/main" id="{8F245C96-E9E9-4E2B-ADC7-B656353FB3D3}"/>
              </a:ext>
            </a:extLst>
          </p:cNvPr>
          <p:cNvSpPr txBox="1"/>
          <p:nvPr/>
        </p:nvSpPr>
        <p:spPr>
          <a:xfrm>
            <a:off x="2143026" y="6046474"/>
            <a:ext cx="8384969" cy="369332"/>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Partnerský program</a:t>
            </a:r>
          </a:p>
        </p:txBody>
      </p:sp>
    </p:spTree>
    <p:extLst>
      <p:ext uri="{BB962C8B-B14F-4D97-AF65-F5344CB8AC3E}">
        <p14:creationId xmlns:p14="http://schemas.microsoft.com/office/powerpoint/2010/main" val="263293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 y="2111960"/>
            <a:ext cx="12100183" cy="3218257"/>
          </a:xfrm>
        </p:spPr>
      </p:pic>
    </p:spTree>
    <p:extLst>
      <p:ext uri="{BB962C8B-B14F-4D97-AF65-F5344CB8AC3E}">
        <p14:creationId xmlns:p14="http://schemas.microsoft.com/office/powerpoint/2010/main" val="3207701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Hospodárnost, účelnost a efektivnost</a:t>
            </a:r>
          </a:p>
        </p:txBody>
      </p:sp>
      <p:sp>
        <p:nvSpPr>
          <p:cNvPr id="3" name="Zástupný symbol pro obsah 2"/>
          <p:cNvSpPr>
            <a:spLocks noGrp="1"/>
          </p:cNvSpPr>
          <p:nvPr>
            <p:ph idx="1"/>
          </p:nvPr>
        </p:nvSpPr>
        <p:spPr>
          <a:xfrm>
            <a:off x="838200" y="1690688"/>
            <a:ext cx="10515600" cy="4351338"/>
          </a:xfrm>
        </p:spPr>
        <p:txBody>
          <a:bodyPr/>
          <a:lstStyle/>
          <a:p>
            <a:r>
              <a:rPr lang="cs-CZ" dirty="0"/>
              <a:t>opora?</a:t>
            </a:r>
          </a:p>
          <a:p>
            <a:pPr lvl="2"/>
            <a:r>
              <a:rPr lang="cs-CZ" dirty="0"/>
              <a:t>			</a:t>
            </a:r>
          </a:p>
          <a:p>
            <a:pPr lvl="1"/>
            <a:r>
              <a:rPr lang="cs-CZ" dirty="0"/>
              <a:t>zákon o finanční kontrole</a:t>
            </a:r>
          </a:p>
          <a:p>
            <a:pPr lvl="1"/>
            <a:r>
              <a:rPr lang="cs-CZ" dirty="0"/>
              <a:t>zákon o rozpočtových pravidlech</a:t>
            </a:r>
          </a:p>
          <a:p>
            <a:pPr lvl="1"/>
            <a:r>
              <a:rPr lang="cs-CZ" dirty="0"/>
              <a:t>zákon o NKÚ</a:t>
            </a:r>
          </a:p>
          <a:p>
            <a:pPr lvl="2"/>
            <a:r>
              <a:rPr lang="cs-CZ" dirty="0"/>
              <a:t>	</a:t>
            </a:r>
          </a:p>
          <a:p>
            <a:pPr lvl="1"/>
            <a:r>
              <a:rPr lang="cs-CZ" dirty="0"/>
              <a:t>ZZVZ?</a:t>
            </a:r>
          </a:p>
          <a:p>
            <a:pPr lvl="2"/>
            <a:r>
              <a:rPr lang="cs-CZ" dirty="0"/>
              <a:t>	</a:t>
            </a:r>
          </a:p>
          <a:p>
            <a:pPr lvl="1"/>
            <a:r>
              <a:rPr lang="cs-CZ" dirty="0"/>
              <a:t>logika?</a:t>
            </a:r>
          </a:p>
          <a:p>
            <a:pPr lvl="2"/>
            <a:r>
              <a:rPr lang="cs-CZ" dirty="0"/>
              <a:t>	</a:t>
            </a:r>
          </a:p>
          <a:p>
            <a:pPr lvl="1"/>
            <a:r>
              <a:rPr lang="cs-CZ" dirty="0"/>
              <a:t>judikatura?</a:t>
            </a:r>
          </a:p>
          <a:p>
            <a:endParaRPr lang="cs-CZ" dirty="0"/>
          </a:p>
        </p:txBody>
      </p:sp>
      <p:sp>
        <p:nvSpPr>
          <p:cNvPr id="4" name="Right Brace 3"/>
          <p:cNvSpPr/>
          <p:nvPr/>
        </p:nvSpPr>
        <p:spPr>
          <a:xfrm>
            <a:off x="6591301" y="2417523"/>
            <a:ext cx="570015" cy="1424792"/>
          </a:xfrm>
          <a:prstGeom prst="rightBrace">
            <a:avLst/>
          </a:prstGeom>
          <a:ln w="38100">
            <a:solidFill>
              <a:srgbClr val="7CAF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Box 4"/>
          <p:cNvSpPr txBox="1"/>
          <p:nvPr/>
        </p:nvSpPr>
        <p:spPr>
          <a:xfrm>
            <a:off x="7161316" y="2945253"/>
            <a:ext cx="4192484" cy="369332"/>
          </a:xfrm>
          <a:prstGeom prst="rect">
            <a:avLst/>
          </a:prstGeom>
          <a:noFill/>
        </p:spPr>
        <p:txBody>
          <a:bodyPr wrap="square" rtlCol="0">
            <a:spAutoFit/>
          </a:bodyPr>
          <a:lstStyle/>
          <a:p>
            <a:pPr algn="just"/>
            <a:r>
              <a:rPr lang="cs-CZ" dirty="0">
                <a:latin typeface="Montserrat Light" charset="0"/>
                <a:ea typeface="Montserrat Light" charset="0"/>
                <a:cs typeface="Montserrat Light" charset="0"/>
              </a:rPr>
              <a:t>relevantní?</a:t>
            </a:r>
          </a:p>
        </p:txBody>
      </p:sp>
    </p:spTree>
    <p:extLst>
      <p:ext uri="{BB962C8B-B14F-4D97-AF65-F5344CB8AC3E}">
        <p14:creationId xmlns:p14="http://schemas.microsoft.com/office/powerpoint/2010/main" val="293097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 a účel ZZVZ</a:t>
            </a:r>
          </a:p>
        </p:txBody>
      </p:sp>
      <p:sp>
        <p:nvSpPr>
          <p:cNvPr id="3" name="Zástupný symbol pro obsah 2"/>
          <p:cNvSpPr>
            <a:spLocks noGrp="1"/>
          </p:cNvSpPr>
          <p:nvPr>
            <p:ph idx="1"/>
          </p:nvPr>
        </p:nvSpPr>
        <p:spPr/>
        <p:txBody>
          <a:bodyPr>
            <a:normAutofit fontScale="92500"/>
          </a:bodyPr>
          <a:lstStyle/>
          <a:p>
            <a:r>
              <a:rPr lang="cs-CZ" dirty="0"/>
              <a:t>9 </a:t>
            </a:r>
            <a:r>
              <a:rPr lang="cs-CZ" dirty="0" err="1"/>
              <a:t>Afs</a:t>
            </a:r>
            <a:r>
              <a:rPr lang="cs-CZ" dirty="0"/>
              <a:t> 3/2011</a:t>
            </a:r>
          </a:p>
          <a:p>
            <a:pPr marL="447675" lvl="1" indent="0">
              <a:buNone/>
            </a:pPr>
            <a:r>
              <a:rPr lang="cs-CZ" dirty="0"/>
              <a:t>„</a:t>
            </a:r>
            <a:r>
              <a:rPr lang="cs-CZ" i="1" dirty="0"/>
              <a:t>[p]</a:t>
            </a:r>
            <a:r>
              <a:rPr lang="cs-CZ" i="1" dirty="0" err="1"/>
              <a:t>ři</a:t>
            </a:r>
            <a:r>
              <a:rPr lang="cs-CZ" i="1" dirty="0"/>
              <a:t> posuzování věci je nutno vycházet zejména z </a:t>
            </a:r>
            <a:r>
              <a:rPr lang="cs-CZ" b="1" i="1" dirty="0"/>
              <a:t>účelu právní regulace veřejných zakázek. Tím je zajištění transparentnosti, efektivnosti, účelnosti a hospodárnosti při vynakládání veřejných prostředků.</a:t>
            </a:r>
            <a:r>
              <a:rPr lang="cs-CZ" i="1" dirty="0"/>
              <a:t> … . Regulace zadávání veřejných zakázek představuje jeden z případů legitimního veřejnoprávního omezení subjektů, neboť při této jejich činnosti dochází k nakládání s veřejnými prostředky. Základním cílem zákonné úpravy těchto postupů je především úspora veřejných prostředků, kdy je v soutěži vybrána nejvhodnější nabídka … . Tím, že o veřejnou zakázku probíhá soutěž mezi více subjekty, jsou uchazeči o veřejnou zakázku nepřímo nuceni počínat si jako v každém jiném obchodněprávním vztahu a nabídnout co nejlepší kvalitu poptávaného za pro zadavatele nejvýhodnější cenu.</a:t>
            </a:r>
            <a:endParaRPr lang="cs-CZ" dirty="0"/>
          </a:p>
          <a:p>
            <a:endParaRPr lang="cs-CZ" dirty="0"/>
          </a:p>
        </p:txBody>
      </p:sp>
    </p:spTree>
    <p:extLst>
      <p:ext uri="{BB962C8B-B14F-4D97-AF65-F5344CB8AC3E}">
        <p14:creationId xmlns:p14="http://schemas.microsoft.com/office/powerpoint/2010/main" val="1547595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 a účel ZZVZ</a:t>
            </a:r>
          </a:p>
        </p:txBody>
      </p:sp>
      <p:sp>
        <p:nvSpPr>
          <p:cNvPr id="3" name="Zástupný symbol pro obsah 2"/>
          <p:cNvSpPr>
            <a:spLocks noGrp="1"/>
          </p:cNvSpPr>
          <p:nvPr>
            <p:ph idx="1"/>
          </p:nvPr>
        </p:nvSpPr>
        <p:spPr/>
        <p:txBody>
          <a:bodyPr/>
          <a:lstStyle/>
          <a:p>
            <a:r>
              <a:rPr lang="cs-CZ" dirty="0"/>
              <a:t>62 </a:t>
            </a:r>
            <a:r>
              <a:rPr lang="cs-CZ" dirty="0" err="1"/>
              <a:t>Af</a:t>
            </a:r>
            <a:r>
              <a:rPr lang="cs-CZ" dirty="0"/>
              <a:t> 3/2017</a:t>
            </a:r>
          </a:p>
          <a:p>
            <a:pPr marL="447675" lvl="1" indent="0">
              <a:buNone/>
            </a:pPr>
            <a:r>
              <a:rPr lang="cs-CZ" i="1" dirty="0"/>
              <a:t>„pro naplnění </a:t>
            </a:r>
            <a:r>
              <a:rPr lang="cs-CZ" b="1" i="1" dirty="0"/>
              <a:t>cíle zákona o veřejných zakázkách, tedy kontrolovatelného, hospodárného, účelného a efektivního nakládání s veřejnými prostředky</a:t>
            </a:r>
            <a:r>
              <a:rPr lang="cs-CZ" i="1" dirty="0"/>
              <a:t>, je zachování otevřené hospodářské soutěže, pro kterou je zcela nezbytné dodržet zásadu transparentnosti, rovného zacházení a zákazu diskriminace, nutným předpokladem.“</a:t>
            </a:r>
          </a:p>
          <a:p>
            <a:pPr marL="447675" lvl="1" indent="0">
              <a:buNone/>
            </a:pPr>
            <a:endParaRPr lang="cs-CZ" i="1" dirty="0"/>
          </a:p>
          <a:p>
            <a:pPr marL="447675" lvl="1" indent="0">
              <a:buNone/>
            </a:pPr>
            <a:endParaRPr lang="cs-CZ" dirty="0"/>
          </a:p>
          <a:p>
            <a:r>
              <a:rPr lang="cs-CZ" dirty="0"/>
              <a:t>obdobně 2 </a:t>
            </a:r>
            <a:r>
              <a:rPr lang="cs-CZ" dirty="0" err="1"/>
              <a:t>Afs</a:t>
            </a:r>
            <a:r>
              <a:rPr lang="cs-CZ" dirty="0"/>
              <a:t> 375/2017, 9 As 195/2015-68, 1 </a:t>
            </a:r>
            <a:r>
              <a:rPr lang="cs-CZ" dirty="0" err="1"/>
              <a:t>Afs</a:t>
            </a:r>
            <a:r>
              <a:rPr lang="cs-CZ" dirty="0"/>
              <a:t> 60/2012,      5 </a:t>
            </a:r>
            <a:r>
              <a:rPr lang="cs-CZ" dirty="0" err="1"/>
              <a:t>Afs</a:t>
            </a:r>
            <a:r>
              <a:rPr lang="cs-CZ" dirty="0"/>
              <a:t> 42/2012, …</a:t>
            </a:r>
          </a:p>
        </p:txBody>
      </p:sp>
    </p:spTree>
    <p:extLst>
      <p:ext uri="{BB962C8B-B14F-4D97-AF65-F5344CB8AC3E}">
        <p14:creationId xmlns:p14="http://schemas.microsoft.com/office/powerpoint/2010/main" val="1235019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Existuje tedy prostor?</a:t>
            </a:r>
          </a:p>
        </p:txBody>
      </p:sp>
      <p:sp>
        <p:nvSpPr>
          <p:cNvPr id="3" name="Zástupný symbol pro obsah 2"/>
          <p:cNvSpPr>
            <a:spLocks noGrp="1"/>
          </p:cNvSpPr>
          <p:nvPr>
            <p:ph idx="1"/>
          </p:nvPr>
        </p:nvSpPr>
        <p:spPr>
          <a:xfrm>
            <a:off x="838200" y="1427966"/>
            <a:ext cx="10515600" cy="4997885"/>
          </a:xfrm>
        </p:spPr>
        <p:txBody>
          <a:bodyPr>
            <a:normAutofit fontScale="85000" lnSpcReduction="20000"/>
          </a:bodyPr>
          <a:lstStyle/>
          <a:p>
            <a:r>
              <a:rPr lang="cs-CZ" dirty="0"/>
              <a:t>62 </a:t>
            </a:r>
            <a:r>
              <a:rPr lang="cs-CZ" dirty="0" err="1"/>
              <a:t>Af</a:t>
            </a:r>
            <a:r>
              <a:rPr lang="cs-CZ" dirty="0"/>
              <a:t> 15/2018</a:t>
            </a:r>
          </a:p>
          <a:p>
            <a:pPr marL="447675" lvl="1" indent="0">
              <a:buNone/>
            </a:pPr>
            <a:r>
              <a:rPr lang="cs-CZ" i="1" dirty="0"/>
              <a:t>„žalobce ve správním řízení argumentoval také </a:t>
            </a:r>
            <a:r>
              <a:rPr lang="cs-CZ" b="1" i="1" dirty="0"/>
              <a:t>nutností posuzovat jeho chování z hlediska hospodárnosti, účelnosti a efektivnosti vynakládání veřejných prostředků </a:t>
            </a:r>
            <a:r>
              <a:rPr lang="cs-CZ" i="1" dirty="0"/>
              <a:t>na vyhrazení práva, pokud nelze v době zadávání veřejné zakázky rozumně předpokládat jeho využití, a na poptávání celého nového technického řešení v některém z „otevřených“ druhů zadávacího řízení namísto (nevelkých) úprav informačního systému, kterým žalobce disponuje…. </a:t>
            </a:r>
            <a:r>
              <a:rPr lang="cs-CZ" b="1" i="1" dirty="0"/>
              <a:t>Tento argument může ve zvoleném kontextu dobře sledovat jeden z cílů samotného ZVZ, resp. ZZVZ, kterým je zajištění hospodárnosti, efektivnosti a účelnosti nakládání s veřejnými prostředky </a:t>
            </a:r>
            <a:r>
              <a:rPr lang="cs-CZ" i="1" dirty="0"/>
              <a:t>… </a:t>
            </a:r>
          </a:p>
          <a:p>
            <a:pPr marL="447675" lvl="1" indent="0">
              <a:buNone/>
            </a:pPr>
            <a:endParaRPr lang="cs-CZ" i="1" dirty="0"/>
          </a:p>
          <a:p>
            <a:pPr marL="447675" lvl="1" indent="0">
              <a:buNone/>
            </a:pPr>
            <a:r>
              <a:rPr lang="cs-CZ" i="1" dirty="0"/>
              <a:t>Hodlá-li žalobce i v dalším průběhu řízení před žalovaným hlediskem hospodárnosti, účelnosti a efektivnosti vynakládání veřejných prostředků argumentovat, </a:t>
            </a:r>
            <a:r>
              <a:rPr lang="cs-CZ" b="1" i="1" dirty="0"/>
              <a:t>musí především žalovanému předložit kvalifikovanou ekonomickou analýzu, která by tento jeho argument potvrzovala</a:t>
            </a:r>
            <a:r>
              <a:rPr lang="cs-CZ" i="1" dirty="0"/>
              <a:t>. V takovém případě bude na žalovaném, aby se s takto vedenou argumentací žalobce kvalifikovaně a přezkoumatelně vypořádal a své závěry ohledně naplnění (či nenaplnění) uvedeného cíle ZVZ, resp. ZZVZ, promítl do svých závěrů ohledně naplnění (či nenaplnění) podmínek pro použití jednacího řízení bez uveřejnění.“</a:t>
            </a:r>
            <a:endParaRPr lang="cs-CZ" dirty="0"/>
          </a:p>
        </p:txBody>
      </p:sp>
    </p:spTree>
    <p:extLst>
      <p:ext uri="{BB962C8B-B14F-4D97-AF65-F5344CB8AC3E}">
        <p14:creationId xmlns:p14="http://schemas.microsoft.com/office/powerpoint/2010/main" val="3626278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Přednost 3E před ustanoveními ZZVZ</a:t>
            </a:r>
          </a:p>
        </p:txBody>
      </p:sp>
      <p:sp>
        <p:nvSpPr>
          <p:cNvPr id="3" name="Zástupný symbol pro obsah 2"/>
          <p:cNvSpPr>
            <a:spLocks noGrp="1"/>
          </p:cNvSpPr>
          <p:nvPr>
            <p:ph idx="1"/>
          </p:nvPr>
        </p:nvSpPr>
        <p:spPr/>
        <p:txBody>
          <a:bodyPr>
            <a:normAutofit fontScale="85000" lnSpcReduction="10000"/>
          </a:bodyPr>
          <a:lstStyle/>
          <a:p>
            <a:r>
              <a:rPr lang="cs-CZ" dirty="0"/>
              <a:t>3 As 18/2015</a:t>
            </a:r>
          </a:p>
          <a:p>
            <a:pPr marL="0" indent="0">
              <a:buNone/>
            </a:pPr>
            <a:r>
              <a:rPr lang="cs-CZ" dirty="0"/>
              <a:t>	</a:t>
            </a:r>
            <a:r>
              <a:rPr lang="cs-CZ" i="1" dirty="0"/>
              <a:t>„sama otázka hospodárnosti nemůže mít aplikační 	přednost před zákonem stanovenými podmínkami pro 	použití 	jednacího řízení bez uveřejnění“</a:t>
            </a:r>
          </a:p>
          <a:p>
            <a:r>
              <a:rPr lang="cs-CZ" dirty="0"/>
              <a:t>62 </a:t>
            </a:r>
            <a:r>
              <a:rPr lang="cs-CZ" dirty="0" err="1"/>
              <a:t>Af</a:t>
            </a:r>
            <a:r>
              <a:rPr lang="cs-CZ" dirty="0"/>
              <a:t> 3/2017</a:t>
            </a:r>
          </a:p>
          <a:p>
            <a:pPr marL="0" indent="0">
              <a:buNone/>
            </a:pPr>
            <a:r>
              <a:rPr lang="cs-CZ" dirty="0"/>
              <a:t>	„</a:t>
            </a:r>
            <a:r>
              <a:rPr lang="cs-CZ" i="1" dirty="0"/>
              <a:t>[n]</a:t>
            </a:r>
            <a:r>
              <a:rPr lang="cs-CZ" i="1" dirty="0" err="1"/>
              <a:t>ení</a:t>
            </a:r>
            <a:r>
              <a:rPr lang="cs-CZ" i="1" dirty="0"/>
              <a:t> tedy možné, aby žalobce porušení zásad rovného 	zacházení a zákazu diskriminace obsažených v § 6 odst. 1 	zákona o veřejných zakázkách odůvodňoval snahou o 	zajištění 	hospodárnosti, efektivnosti a účelnosti 	nakládání s veřejnými 	prostředky, neboť právě 	porušení zásady transparentnosti, 	rovného 	zacházení a 	zákazu diskriminace je v přímém rozporu 	s 	naplněním 	uvedených cílů zákona o veřejných zakázkách“</a:t>
            </a:r>
            <a:endParaRPr lang="cs-CZ" dirty="0"/>
          </a:p>
          <a:p>
            <a:pPr marL="0" indent="0">
              <a:buNone/>
            </a:pPr>
            <a:endParaRPr lang="cs-CZ" dirty="0"/>
          </a:p>
        </p:txBody>
      </p:sp>
    </p:spTree>
    <p:extLst>
      <p:ext uri="{BB962C8B-B14F-4D97-AF65-F5344CB8AC3E}">
        <p14:creationId xmlns:p14="http://schemas.microsoft.com/office/powerpoint/2010/main" val="368140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Prostor pro 3E - otazníky</a:t>
            </a:r>
          </a:p>
        </p:txBody>
      </p:sp>
      <p:sp>
        <p:nvSpPr>
          <p:cNvPr id="3" name="Zástupný symbol pro obsah 2"/>
          <p:cNvSpPr>
            <a:spLocks noGrp="1"/>
          </p:cNvSpPr>
          <p:nvPr>
            <p:ph idx="1"/>
          </p:nvPr>
        </p:nvSpPr>
        <p:spPr>
          <a:xfrm>
            <a:off x="838200" y="1690688"/>
            <a:ext cx="10515600" cy="4351338"/>
          </a:xfrm>
        </p:spPr>
        <p:txBody>
          <a:bodyPr>
            <a:normAutofit fontScale="92500"/>
          </a:bodyPr>
          <a:lstStyle/>
          <a:p>
            <a:pPr marL="363538" lvl="1" indent="-363538">
              <a:spcBef>
                <a:spcPts val="1000"/>
              </a:spcBef>
              <a:buSzTx/>
              <a:buFont typeface="Wingdings" charset="2"/>
              <a:buChar char="§"/>
            </a:pPr>
            <a:endParaRPr lang="cs-CZ" dirty="0"/>
          </a:p>
          <a:p>
            <a:pPr marL="363538" lvl="1" indent="-363538">
              <a:spcBef>
                <a:spcPts val="1000"/>
              </a:spcBef>
              <a:buSzTx/>
              <a:buFont typeface="Wingdings" charset="2"/>
              <a:buChar char="§"/>
            </a:pPr>
            <a:r>
              <a:rPr lang="cs-CZ" dirty="0"/>
              <a:t>Lze zadávat VZ v JŘBU jen z ekonomických důvodů?</a:t>
            </a:r>
          </a:p>
          <a:p>
            <a:pPr marL="363538" lvl="1" indent="-363538">
              <a:spcBef>
                <a:spcPts val="1000"/>
              </a:spcBef>
              <a:buSzTx/>
              <a:buFont typeface="Wingdings" charset="2"/>
              <a:buChar char="§"/>
            </a:pPr>
            <a:endParaRPr lang="cs-CZ" dirty="0"/>
          </a:p>
          <a:p>
            <a:pPr marL="363538" lvl="1" indent="-363538">
              <a:spcBef>
                <a:spcPts val="1000"/>
              </a:spcBef>
              <a:buSzTx/>
              <a:buFont typeface="Wingdings" charset="2"/>
              <a:buChar char="§"/>
            </a:pPr>
            <a:r>
              <a:rPr lang="cs-CZ" dirty="0"/>
              <a:t>Jak má zadavatel tvrdit a čím prokázat?</a:t>
            </a:r>
          </a:p>
          <a:p>
            <a:pPr marL="363538" lvl="1" indent="-363538">
              <a:spcBef>
                <a:spcPts val="1000"/>
              </a:spcBef>
              <a:buSzTx/>
              <a:buFont typeface="Wingdings" charset="2"/>
              <a:buChar char="§"/>
            </a:pPr>
            <a:endParaRPr lang="cs-CZ" dirty="0"/>
          </a:p>
          <a:p>
            <a:pPr marL="363538" lvl="1" indent="-363538">
              <a:spcBef>
                <a:spcPts val="1000"/>
              </a:spcBef>
              <a:buSzTx/>
              <a:buFont typeface="Wingdings" charset="2"/>
              <a:buChar char="§"/>
            </a:pPr>
            <a:r>
              <a:rPr lang="cs-CZ" dirty="0"/>
              <a:t>Může zadavatel zadávat upgrade otevřeného systému založeného na mezinárodních standardech z důvodu ekonomické výhodnosti v JŘBU?</a:t>
            </a:r>
          </a:p>
          <a:p>
            <a:pPr marL="363538" lvl="1" indent="-363538">
              <a:spcBef>
                <a:spcPts val="1000"/>
              </a:spcBef>
              <a:buSzTx/>
              <a:buFont typeface="Wingdings" charset="2"/>
              <a:buChar char="§"/>
            </a:pPr>
            <a:endParaRPr lang="cs-CZ" dirty="0"/>
          </a:p>
          <a:p>
            <a:pPr marL="363538" lvl="1" indent="-363538">
              <a:spcBef>
                <a:spcPts val="1000"/>
              </a:spcBef>
              <a:buSzTx/>
              <a:buFont typeface="Wingdings" charset="2"/>
              <a:buChar char="§"/>
            </a:pPr>
            <a:r>
              <a:rPr lang="cs-CZ" dirty="0"/>
              <a:t>Co může zadavatel dělat v případě, že mohl budoucí potřebu změn předvídat, dělat? Proč orgány dozoru komplikují/znemožňují zadávání v JŘBU? Co mají zadavatelé dělat v přechodném období?</a:t>
            </a:r>
          </a:p>
          <a:p>
            <a:pPr marL="363538" lvl="1" indent="-363538">
              <a:spcBef>
                <a:spcPts val="1000"/>
              </a:spcBef>
              <a:buSzTx/>
              <a:buFont typeface="Wingdings" charset="2"/>
              <a:buChar char="§"/>
            </a:pPr>
            <a:endParaRPr lang="cs-CZ" dirty="0"/>
          </a:p>
          <a:p>
            <a:endParaRPr lang="cs-CZ" dirty="0"/>
          </a:p>
        </p:txBody>
      </p:sp>
    </p:spTree>
    <p:extLst>
      <p:ext uri="{BB962C8B-B14F-4D97-AF65-F5344CB8AC3E}">
        <p14:creationId xmlns:p14="http://schemas.microsoft.com/office/powerpoint/2010/main" val="2105550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4770" y="858488"/>
            <a:ext cx="8282460" cy="4962630"/>
          </a:xfrm>
        </p:spPr>
      </p:pic>
    </p:spTree>
    <p:extLst>
      <p:ext uri="{BB962C8B-B14F-4D97-AF65-F5344CB8AC3E}">
        <p14:creationId xmlns:p14="http://schemas.microsoft.com/office/powerpoint/2010/main" val="1889128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(Rozumný) Závěr</a:t>
            </a:r>
          </a:p>
        </p:txBody>
      </p:sp>
      <p:sp>
        <p:nvSpPr>
          <p:cNvPr id="3" name="Zástupný symbol pro obsah 2"/>
          <p:cNvSpPr>
            <a:spLocks noGrp="1"/>
          </p:cNvSpPr>
          <p:nvPr>
            <p:ph idx="1"/>
          </p:nvPr>
        </p:nvSpPr>
        <p:spPr/>
        <p:txBody>
          <a:bodyPr/>
          <a:lstStyle/>
          <a:p>
            <a:endParaRPr lang="cs-CZ" dirty="0"/>
          </a:p>
          <a:p>
            <a:r>
              <a:rPr lang="cs-CZ" dirty="0"/>
              <a:t>posuzovat chování slušných, rozumných a zodpovědných zadavatelů z hlediska hospodárnosti, účelnosti a efektivnosti vynakládání veřejných prostředků při současném dodržení ustanovení ZZVZ</a:t>
            </a:r>
          </a:p>
        </p:txBody>
      </p:sp>
    </p:spTree>
    <p:extLst>
      <p:ext uri="{BB962C8B-B14F-4D97-AF65-F5344CB8AC3E}">
        <p14:creationId xmlns:p14="http://schemas.microsoft.com/office/powerpoint/2010/main" val="4251267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850078"/>
            <a:ext cx="10363200" cy="769422"/>
          </a:xfrm>
        </p:spPr>
        <p:txBody>
          <a:bodyPr>
            <a:normAutofit/>
          </a:bodyPr>
          <a:lstStyle/>
          <a:p>
            <a:r>
              <a:rPr lang="cs-CZ" sz="4400" dirty="0">
                <a:solidFill>
                  <a:srgbClr val="7CAF20"/>
                </a:solidFill>
                <a:latin typeface="Montserrat Light" charset="0"/>
                <a:ea typeface="Montserrat Light" charset="0"/>
                <a:cs typeface="Montserrat Light" charset="0"/>
              </a:rPr>
              <a:t>Děkuji za pozornost</a:t>
            </a:r>
          </a:p>
        </p:txBody>
      </p:sp>
      <p:sp>
        <p:nvSpPr>
          <p:cNvPr id="3" name="Subtitle 2"/>
          <p:cNvSpPr>
            <a:spLocks noGrp="1"/>
          </p:cNvSpPr>
          <p:nvPr>
            <p:ph type="subTitle" idx="1"/>
          </p:nvPr>
        </p:nvSpPr>
        <p:spPr>
          <a:xfrm>
            <a:off x="3910048" y="4329125"/>
            <a:ext cx="4371901" cy="504879"/>
          </a:xfrm>
        </p:spPr>
        <p:txBody>
          <a:bodyPr/>
          <a:lstStyle/>
          <a:p>
            <a:r>
              <a:rPr lang="cs-CZ" dirty="0">
                <a:latin typeface="Montserrat Light" charset="0"/>
                <a:ea typeface="Montserrat Light" charset="0"/>
                <a:cs typeface="Montserrat Light" charset="0"/>
              </a:rPr>
              <a:t>JUDr. Kamil Jelínek, Ph.D.</a:t>
            </a:r>
          </a:p>
          <a:p>
            <a:endParaRPr lang="cs-CZ" dirty="0">
              <a:latin typeface="Montserrat Light" charset="0"/>
              <a:ea typeface="Montserrat Light" charset="0"/>
              <a:cs typeface="Montserrat Light" charset="0"/>
            </a:endParaRPr>
          </a:p>
        </p:txBody>
      </p:sp>
      <p:sp>
        <p:nvSpPr>
          <p:cNvPr id="5" name="Subtitle 2">
            <a:extLst>
              <a:ext uri="{FF2B5EF4-FFF2-40B4-BE49-F238E27FC236}">
                <a16:creationId xmlns:a16="http://schemas.microsoft.com/office/drawing/2014/main" id="{1ED7E459-CA4C-41C7-935E-50D1839FEF9B}"/>
              </a:ext>
            </a:extLst>
          </p:cNvPr>
          <p:cNvSpPr txBox="1">
            <a:spLocks/>
          </p:cNvSpPr>
          <p:nvPr/>
        </p:nvSpPr>
        <p:spPr>
          <a:xfrm>
            <a:off x="3910047" y="5291189"/>
            <a:ext cx="4371901" cy="926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CAF20"/>
              </a:buClr>
              <a:buFont typeface="Wingdings" charset="2"/>
              <a:buNone/>
              <a:tabLst/>
              <a:defRPr sz="2400" b="0" i="0" kern="1200">
                <a:solidFill>
                  <a:schemeClr val="tx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Clr>
                <a:srgbClr val="7CAF20"/>
              </a:buClr>
              <a:buSzPct val="75000"/>
              <a:buFont typeface="Courier New" charset="0"/>
              <a:buNone/>
              <a:tabLst/>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Clr>
                <a:srgbClr val="7CAF20"/>
              </a:buClr>
              <a:buFont typeface="Wingdings" charset="2"/>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Clr>
                <a:srgbClr val="7CAF20"/>
              </a:buClr>
              <a:buFont typeface="Wingdings" charset="2"/>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Clr>
                <a:srgbClr val="7CAF20"/>
              </a:buClr>
              <a:buFont typeface="Wingdings" charset="2"/>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cs-CZ" dirty="0">
                <a:hlinkClick r:id="rId2"/>
              </a:rPr>
              <a:t>jelinek@akjelinek.cz</a:t>
            </a:r>
            <a:endParaRPr lang="cs-CZ" dirty="0"/>
          </a:p>
          <a:p>
            <a:r>
              <a:rPr lang="cs-CZ" dirty="0"/>
              <a:t>www.akjelinek.cz</a:t>
            </a:r>
          </a:p>
          <a:p>
            <a:endParaRPr lang="cs-CZ" dirty="0"/>
          </a:p>
        </p:txBody>
      </p:sp>
    </p:spTree>
    <p:extLst>
      <p:ext uri="{BB962C8B-B14F-4D97-AF65-F5344CB8AC3E}">
        <p14:creationId xmlns:p14="http://schemas.microsoft.com/office/powerpoint/2010/main" val="40565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8" y="1903957"/>
            <a:ext cx="12143082" cy="3419604"/>
          </a:xfrm>
        </p:spPr>
      </p:pic>
    </p:spTree>
    <p:extLst>
      <p:ext uri="{BB962C8B-B14F-4D97-AF65-F5344CB8AC3E}">
        <p14:creationId xmlns:p14="http://schemas.microsoft.com/office/powerpoint/2010/main" val="320770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82" y="2712343"/>
            <a:ext cx="12004110" cy="1810246"/>
          </a:xfrm>
        </p:spPr>
      </p:pic>
    </p:spTree>
    <p:extLst>
      <p:ext uri="{BB962C8B-B14F-4D97-AF65-F5344CB8AC3E}">
        <p14:creationId xmlns:p14="http://schemas.microsoft.com/office/powerpoint/2010/main" val="320770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9115" y="270518"/>
            <a:ext cx="9603683" cy="6142808"/>
          </a:xfrm>
        </p:spPr>
      </p:pic>
    </p:spTree>
    <p:extLst>
      <p:ext uri="{BB962C8B-B14F-4D97-AF65-F5344CB8AC3E}">
        <p14:creationId xmlns:p14="http://schemas.microsoft.com/office/powerpoint/2010/main" val="320770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40" y="2705622"/>
            <a:ext cx="11477204" cy="1623785"/>
          </a:xfrm>
        </p:spPr>
      </p:pic>
    </p:spTree>
    <p:extLst>
      <p:ext uri="{BB962C8B-B14F-4D97-AF65-F5344CB8AC3E}">
        <p14:creationId xmlns:p14="http://schemas.microsoft.com/office/powerpoint/2010/main" val="320770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4091" y="296294"/>
            <a:ext cx="7661054" cy="5880669"/>
          </a:xfrm>
        </p:spPr>
      </p:pic>
    </p:spTree>
    <p:extLst>
      <p:ext uri="{BB962C8B-B14F-4D97-AF65-F5344CB8AC3E}">
        <p14:creationId xmlns:p14="http://schemas.microsoft.com/office/powerpoint/2010/main" val="320770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6539</TotalTime>
  <Words>4631</Words>
  <Application>Microsoft Office PowerPoint</Application>
  <PresentationFormat>Širokoúhlá obrazovka</PresentationFormat>
  <Paragraphs>394</Paragraphs>
  <Slides>48</Slides>
  <Notes>27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48</vt:i4>
      </vt:variant>
    </vt:vector>
  </HeadingPairs>
  <TitlesOfParts>
    <vt:vector size="55" baseType="lpstr">
      <vt:lpstr>Arial</vt:lpstr>
      <vt:lpstr>Calibri</vt:lpstr>
      <vt:lpstr>Courier New</vt:lpstr>
      <vt:lpstr>Mangal</vt:lpstr>
      <vt:lpstr>Montserrat Light</vt:lpstr>
      <vt:lpstr>Wingdings</vt:lpstr>
      <vt:lpstr>Office Theme</vt:lpstr>
      <vt:lpstr>Vendor Lock-in – aktuální otázky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 je vendor lock-in</vt:lpstr>
      <vt:lpstr>Formy vendor lock-inu</vt:lpstr>
      <vt:lpstr>Kdy vendor lock-in vzniká a jaké má následky</vt:lpstr>
      <vt:lpstr>Ochrana autorských práv</vt:lpstr>
      <vt:lpstr>ISMS CRAB - ÚOHS-S0272/2017/VZ-25544/2017/531/ESt</vt:lpstr>
      <vt:lpstr>ISAO III. - ÚOHS-S0275/2017/VZ-27845/2017/512/VZe</vt:lpstr>
      <vt:lpstr>IS VIOLA - ÚOHS-S0186/2017/VZ-19607/2017/553/MBu</vt:lpstr>
      <vt:lpstr>IISSP - ÚOHS-S0318,S0325/2017/VZ-28607/2017/532/MOn  </vt:lpstr>
      <vt:lpstr>Posouzení „životního cyklu“ IT plnění</vt:lpstr>
      <vt:lpstr>Výsledek predikce životního cyklu</vt:lpstr>
      <vt:lpstr>Zadávání „nové“ VZ - otazníky</vt:lpstr>
      <vt:lpstr>Vliv vendor lock-inu na další postup</vt:lpstr>
      <vt:lpstr>ZZVZ a vendor lock-in</vt:lpstr>
      <vt:lpstr>Limity zadávání navazující VZ v JŘBU</vt:lpstr>
      <vt:lpstr>Limity zadávání navazující VZ v JŘBU</vt:lpstr>
      <vt:lpstr>Aktuální judikatura</vt:lpstr>
      <vt:lpstr>Aktuální judikatura</vt:lpstr>
      <vt:lpstr>Závěry plynoucí z judikatury</vt:lpstr>
      <vt:lpstr>Nezaviněný nešikovný postup</vt:lpstr>
      <vt:lpstr>Nezaviněný nešikovný postup</vt:lpstr>
      <vt:lpstr>Závěry plynoucí z judikatury</vt:lpstr>
      <vt:lpstr>„Kreativní“ řešení</vt:lpstr>
      <vt:lpstr>Zadávání navazující VZ - otazníky</vt:lpstr>
      <vt:lpstr>Specifika přezkumného řízení</vt:lpstr>
      <vt:lpstr>Specifika přezkumného řízení</vt:lpstr>
      <vt:lpstr>Specifika přezkumného řízení</vt:lpstr>
      <vt:lpstr>Specifika přezkumného řízení </vt:lpstr>
      <vt:lpstr>Změna nahlížení na důkazní břemeno?</vt:lpstr>
      <vt:lpstr>Možnosti řešení stavu exkluzivity</vt:lpstr>
      <vt:lpstr>Hospodárnost, účelnost a efektivnost</vt:lpstr>
      <vt:lpstr>Cíl a účel ZZVZ</vt:lpstr>
      <vt:lpstr>Cíl a účel ZZVZ</vt:lpstr>
      <vt:lpstr>Existuje tedy prostor?</vt:lpstr>
      <vt:lpstr>Přednost 3E před ustanoveními ZZVZ</vt:lpstr>
      <vt:lpstr>Prostor pro 3E - otazníky</vt:lpstr>
      <vt:lpstr>Prezentace aplikace PowerPoint</vt:lpstr>
      <vt:lpstr>(Rozumný) Závěr</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Zadávání veřejných zakázek v JŘBU (se zaměřením na IT) a jeho přezkum</dc:title>
  <dc:creator>Kamil Jelínek</dc:creator>
  <cp:lastModifiedBy>default</cp:lastModifiedBy>
  <cp:revision>516</cp:revision>
  <cp:lastPrinted>2019-11-07T12:41:20Z</cp:lastPrinted>
  <dcterms:created xsi:type="dcterms:W3CDTF">2018-11-17T15:19:03Z</dcterms:created>
  <dcterms:modified xsi:type="dcterms:W3CDTF">2022-04-27T16:34:36Z</dcterms:modified>
</cp:coreProperties>
</file>